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57"/>
  </p:notesMasterIdLst>
  <p:sldIdLst>
    <p:sldId id="560" r:id="rId3"/>
    <p:sldId id="549" r:id="rId4"/>
    <p:sldId id="563" r:id="rId5"/>
    <p:sldId id="602" r:id="rId6"/>
    <p:sldId id="603" r:id="rId7"/>
    <p:sldId id="606" r:id="rId8"/>
    <p:sldId id="607" r:id="rId9"/>
    <p:sldId id="612" r:id="rId10"/>
    <p:sldId id="613" r:id="rId11"/>
    <p:sldId id="611" r:id="rId12"/>
    <p:sldId id="610" r:id="rId13"/>
    <p:sldId id="614" r:id="rId14"/>
    <p:sldId id="609" r:id="rId15"/>
    <p:sldId id="608" r:id="rId16"/>
    <p:sldId id="624" r:id="rId17"/>
    <p:sldId id="628" r:id="rId18"/>
    <p:sldId id="615" r:id="rId19"/>
    <p:sldId id="616" r:id="rId20"/>
    <p:sldId id="617" r:id="rId21"/>
    <p:sldId id="620" r:id="rId22"/>
    <p:sldId id="625" r:id="rId23"/>
    <p:sldId id="621" r:id="rId24"/>
    <p:sldId id="626" r:id="rId25"/>
    <p:sldId id="622" r:id="rId26"/>
    <p:sldId id="627" r:id="rId27"/>
    <p:sldId id="629" r:id="rId28"/>
    <p:sldId id="623" r:id="rId29"/>
    <p:sldId id="605" r:id="rId30"/>
    <p:sldId id="634" r:id="rId31"/>
    <p:sldId id="631" r:id="rId32"/>
    <p:sldId id="632" r:id="rId33"/>
    <p:sldId id="633" r:id="rId34"/>
    <p:sldId id="635" r:id="rId35"/>
    <p:sldId id="642" r:id="rId36"/>
    <p:sldId id="636" r:id="rId37"/>
    <p:sldId id="637" r:id="rId38"/>
    <p:sldId id="644" r:id="rId39"/>
    <p:sldId id="638" r:id="rId40"/>
    <p:sldId id="639" r:id="rId41"/>
    <p:sldId id="640" r:id="rId42"/>
    <p:sldId id="646" r:id="rId43"/>
    <p:sldId id="648" r:id="rId44"/>
    <p:sldId id="645" r:id="rId45"/>
    <p:sldId id="647" r:id="rId46"/>
    <p:sldId id="641" r:id="rId47"/>
    <p:sldId id="655" r:id="rId48"/>
    <p:sldId id="649" r:id="rId49"/>
    <p:sldId id="696" r:id="rId50"/>
    <p:sldId id="650" r:id="rId51"/>
    <p:sldId id="651" r:id="rId52"/>
    <p:sldId id="652" r:id="rId53"/>
    <p:sldId id="653" r:id="rId54"/>
    <p:sldId id="697" r:id="rId55"/>
    <p:sldId id="698" r:id="rId5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8">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6600"/>
    <a:srgbClr val="C0C2CC"/>
    <a:srgbClr val="D70000"/>
    <a:srgbClr val="DD8CD5"/>
    <a:srgbClr val="C70216"/>
    <a:srgbClr val="FA91C0"/>
    <a:srgbClr val="FFC000"/>
    <a:srgbClr val="4F80B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10" autoAdjust="0"/>
    <p:restoredTop sz="77261" autoAdjust="0"/>
  </p:normalViewPr>
  <p:slideViewPr>
    <p:cSldViewPr>
      <p:cViewPr varScale="1">
        <p:scale>
          <a:sx n="88" d="100"/>
          <a:sy n="88" d="100"/>
        </p:scale>
        <p:origin x="1483" y="91"/>
      </p:cViewPr>
      <p:guideLst>
        <p:guide orient="horz" pos="1878"/>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0960A4-252B-4328-9E2C-03445CC1FF7E}" type="datetimeFigureOut">
              <a:rPr lang="zh-CN" altLang="en-US" smtClean="0"/>
              <a:t>2020-04-17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286D78-31DF-493B-968A-39C1B250695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10</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44335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11</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3821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12</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814019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13</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840917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67550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15</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136262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16</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423007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17</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728520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18</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667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19</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28478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简述一下带班老师的作用：所带班级在实习期间有关实习的各种事务联系、协调；期末成绩的汇总、评定；学生网上评教的对象等。联系电话为必写内容，方便学生联系；其他联系方式是否公布，由各位老师自定。</a:t>
            </a:r>
          </a:p>
        </p:txBody>
      </p:sp>
    </p:spTree>
    <p:extLst>
      <p:ext uri="{BB962C8B-B14F-4D97-AF65-F5344CB8AC3E}">
        <p14:creationId xmlns:p14="http://schemas.microsoft.com/office/powerpoint/2010/main" val="2947451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20</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72082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21</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2748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22</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450391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23</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64872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947515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25</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573491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26</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933765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27</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486048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28</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44748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29</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92390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a:t>
            </a:fld>
            <a:endParaRPr lang="zh-CN" altLang="en-US" sz="1200" dirty="0">
              <a:latin typeface="Calibri" panose="020F050202020403020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30</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609850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31</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41050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32</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801686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33</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07242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317128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35</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94918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36</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3655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37</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961899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38</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26638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39</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71031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745781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40</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417790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41</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602342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42</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45952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43</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010087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895137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45</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14768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46</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16542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47</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954041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48</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78521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49</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85114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816042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50</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7666738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51</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994217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52</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837984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53</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877410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54</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97153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6</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13973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7</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36001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8</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7783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ln>
            <a:miter/>
          </a:ln>
        </p:spPr>
      </p:sp>
      <p:sp>
        <p:nvSpPr>
          <p:cNvPr id="7987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charset="0"/>
                <a:ea typeface="宋体" panose="02010600030101010101" pitchFamily="2" charset="-122"/>
              </a:rPr>
              <a:t>9</a:t>
            </a:fld>
            <a:endParaRPr lang="zh-CN" altLang="en-US" sz="1200" dirty="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561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369BDD-2C2B-4D28-929B-17CC25B7A435}" type="datetimeFigureOut">
              <a:rPr lang="zh-CN" altLang="en-US" smtClean="0"/>
              <a:t>2020-04-17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3A10A2-4041-4CE7-BECE-6B8AD5ADD08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2020-04-17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97D1FDA-8AD7-41A1-A0AC-B73BFC6DE265}" type="datetimeFigureOut">
              <a:rPr lang="zh-CN" altLang="en-US" smtClean="0"/>
              <a:t>2020-04-17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7D1FDA-8AD7-41A1-A0AC-B73BFC6DE265}" type="datetimeFigureOut">
              <a:rPr lang="zh-CN" altLang="en-US" smtClean="0"/>
              <a:t>2020-04-17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2020-04-17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2020-04-17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7369BDD-2C2B-4D28-929B-17CC25B7A435}" type="datetimeFigureOut">
              <a:rPr lang="zh-CN" altLang="en-US" smtClean="0"/>
              <a:t>2020-04-17</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43A10A2-4041-4CE7-BECE-6B8AD5ADD0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97D1FDA-8AD7-41A1-A0AC-B73BFC6DE265}" type="datetimeFigureOut">
              <a:rPr lang="zh-CN" altLang="en-US" smtClean="0"/>
              <a:t>2020-04-17</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D327145-FF81-4AC9-98EB-2A48FA1E94C3}" type="slidenum">
              <a:rPr lang="zh-CN" altLang="en-US" smtClean="0"/>
              <a:t>‹#›</a:t>
            </a:fld>
            <a:endParaRPr lang="zh-CN" altLang="en-US"/>
          </a:p>
        </p:txBody>
      </p:sp>
      <p:pic>
        <p:nvPicPr>
          <p:cNvPr id="8" name="图片 7"/>
          <p:cNvPicPr>
            <a:picLocks noChangeAspect="1"/>
          </p:cNvPicPr>
          <p:nvPr userDrawn="1"/>
        </p:nvPicPr>
        <p:blipFill>
          <a:blip r:embed="rId7" cstate="email"/>
          <a:stretch>
            <a:fillRect/>
          </a:stretch>
        </p:blipFill>
        <p:spPr>
          <a:xfrm>
            <a:off x="2286" y="0"/>
            <a:ext cx="9139428" cy="51435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6" descr="H:\2016金工实习绪论与安全教育\资料\安吉校区图片\IMG_20160301_085506.jpg"/>
          <p:cNvPicPr>
            <a:picLocks noChangeAspect="1"/>
          </p:cNvPicPr>
          <p:nvPr/>
        </p:nvPicPr>
        <p:blipFill>
          <a:blip r:embed="rId3"/>
          <a:srcRect b="22372"/>
          <a:stretch>
            <a:fillRect/>
          </a:stretch>
        </p:blipFill>
        <p:spPr>
          <a:xfrm>
            <a:off x="0" y="1147566"/>
            <a:ext cx="9127490" cy="3989070"/>
          </a:xfrm>
          <a:prstGeom prst="rect">
            <a:avLst/>
          </a:prstGeom>
          <a:noFill/>
          <a:ln w="9525">
            <a:noFill/>
          </a:ln>
        </p:spPr>
      </p:pic>
      <p:pic>
        <p:nvPicPr>
          <p:cNvPr id="60" name="内容占位符 59"/>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37728" y="64418"/>
            <a:ext cx="3886200" cy="419100"/>
          </a:xfrm>
          <a:prstGeom prst="rect">
            <a:avLst/>
          </a:prstGeom>
        </p:spPr>
      </p:pic>
      <p:sp>
        <p:nvSpPr>
          <p:cNvPr id="7" name="矩形 6"/>
          <p:cNvSpPr/>
          <p:nvPr/>
        </p:nvSpPr>
        <p:spPr>
          <a:xfrm>
            <a:off x="-8255" y="699542"/>
            <a:ext cx="9149525" cy="3989070"/>
          </a:xfrm>
          <a:prstGeom prst="rect">
            <a:avLst/>
          </a:prstGeom>
          <a:solidFill>
            <a:srgbClr val="D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4" name="TextBox 7"/>
          <p:cNvSpPr/>
          <p:nvPr/>
        </p:nvSpPr>
        <p:spPr>
          <a:xfrm>
            <a:off x="2662644" y="3218168"/>
            <a:ext cx="4645660" cy="430887"/>
          </a:xfrm>
          <a:prstGeom prst="rect">
            <a:avLst/>
          </a:prstGeom>
          <a:noFill/>
          <a:ln w="9525">
            <a:noFill/>
          </a:ln>
        </p:spPr>
        <p:txBody>
          <a:bodyPr wrap="square" lIns="0" tIns="0" rIns="0" bIns="0" anchor="t">
            <a:spAutoFit/>
          </a:bodyPr>
          <a:lstStyle/>
          <a:p>
            <a:pPr algn="ctr"/>
            <a:r>
              <a:rPr lang="zh-CN" altLang="en-US" sz="2800" b="1" dirty="0">
                <a:latin typeface="黑体" panose="02010609060101010101" charset="-122"/>
                <a:ea typeface="黑体" panose="02010609060101010101" charset="-122"/>
                <a:sym typeface="微软雅黑" panose="020B0503020204020204" pitchFamily="34" charset="-122"/>
              </a:rPr>
              <a:t>智能创新与编程</a:t>
            </a:r>
            <a:r>
              <a:rPr lang="en-US" altLang="zh-CN" sz="2800" b="1" dirty="0">
                <a:latin typeface="黑体" panose="02010609060101010101" charset="-122"/>
                <a:ea typeface="黑体" panose="02010609060101010101" charset="-122"/>
                <a:sym typeface="微软雅黑" panose="020B0503020204020204" pitchFamily="34" charset="-122"/>
              </a:rPr>
              <a:t>-</a:t>
            </a:r>
            <a:r>
              <a:rPr lang="zh-CN" altLang="en-US" sz="2800" b="1" dirty="0">
                <a:latin typeface="黑体" panose="02010609060101010101" charset="-122"/>
                <a:ea typeface="黑体" panose="02010609060101010101" charset="-122"/>
                <a:sym typeface="微软雅黑" panose="020B0503020204020204" pitchFamily="34" charset="-122"/>
              </a:rPr>
              <a:t>张志义</a:t>
            </a:r>
            <a:endParaRPr lang="zh-CN" altLang="en-US" sz="2400" b="1" dirty="0">
              <a:latin typeface="黑体" panose="02010609060101010101" charset="-122"/>
              <a:ea typeface="黑体" panose="02010609060101010101" charset="-122"/>
              <a:sym typeface="微软雅黑" panose="020B0503020204020204" pitchFamily="34" charset="-122"/>
            </a:endParaRPr>
          </a:p>
        </p:txBody>
      </p:sp>
      <p:sp>
        <p:nvSpPr>
          <p:cNvPr id="2" name="文本框 1"/>
          <p:cNvSpPr txBox="1"/>
          <p:nvPr/>
        </p:nvSpPr>
        <p:spPr>
          <a:xfrm>
            <a:off x="-8255" y="1347614"/>
            <a:ext cx="9144000" cy="830997"/>
          </a:xfrm>
          <a:prstGeom prst="rect">
            <a:avLst/>
          </a:prstGeom>
          <a:noFill/>
        </p:spPr>
        <p:txBody>
          <a:bodyPr wrap="square" rtlCol="0" anchor="t">
            <a:spAutoFit/>
          </a:bodyPr>
          <a:lstStyle/>
          <a:p>
            <a:pPr algn="ctr"/>
            <a:r>
              <a:rPr lang="en-US" altLang="zh-CN" sz="4800" b="1" dirty="0">
                <a:solidFill>
                  <a:srgbClr val="FFFF00"/>
                </a:solidFill>
                <a:latin typeface="方正大黑简体" panose="03000509000000000000" charset="-122"/>
                <a:ea typeface="方正大黑简体" panose="03000509000000000000" charset="-122"/>
                <a:sym typeface="+mn-ea"/>
              </a:rPr>
              <a:t>Arduino</a:t>
            </a:r>
            <a:r>
              <a:rPr lang="zh-CN" altLang="en-US" sz="4800" b="1" dirty="0">
                <a:solidFill>
                  <a:srgbClr val="FFFF00"/>
                </a:solidFill>
                <a:latin typeface="方正大黑简体" panose="03000509000000000000" charset="-122"/>
                <a:ea typeface="方正大黑简体" panose="03000509000000000000" charset="-122"/>
                <a:sym typeface="+mn-ea"/>
              </a:rPr>
              <a:t>理论及其</a:t>
            </a:r>
            <a:r>
              <a:rPr lang="en-US" altLang="zh-CN" sz="4800" b="1" dirty="0">
                <a:solidFill>
                  <a:srgbClr val="FFFF00"/>
                </a:solidFill>
                <a:latin typeface="方正大黑简体" panose="03000509000000000000" charset="-122"/>
                <a:ea typeface="方正大黑简体" panose="03000509000000000000" charset="-122"/>
                <a:sym typeface="+mn-ea"/>
              </a:rPr>
              <a:t>IDE</a:t>
            </a:r>
            <a:endParaRPr lang="zh-CN" altLang="en-US" sz="4800" b="1" i="0" dirty="0">
              <a:solidFill>
                <a:srgbClr val="FFFF00"/>
              </a:solidFill>
              <a:latin typeface="方正大黑简体" panose="03000509000000000000" charset="-122"/>
              <a:ea typeface="方正大黑简体" panose="03000509000000000000" charset="-122"/>
              <a:sym typeface="+mn-ea"/>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A123C02C-4211-45C4-BF92-F0415F584BF9}"/>
              </a:ext>
            </a:extLst>
          </p:cNvPr>
          <p:cNvPicPr>
            <a:picLocks noChangeAspect="1"/>
          </p:cNvPicPr>
          <p:nvPr/>
        </p:nvPicPr>
        <p:blipFill>
          <a:blip r:embed="rId4"/>
          <a:stretch>
            <a:fillRect/>
          </a:stretch>
        </p:blipFill>
        <p:spPr>
          <a:xfrm>
            <a:off x="1331640" y="771550"/>
            <a:ext cx="6373713" cy="3981564"/>
          </a:xfrm>
          <a:prstGeom prst="rect">
            <a:avLst/>
          </a:prstGeom>
        </p:spPr>
      </p:pic>
      <p:sp>
        <p:nvSpPr>
          <p:cNvPr id="5" name="文本框 4">
            <a:extLst>
              <a:ext uri="{FF2B5EF4-FFF2-40B4-BE49-F238E27FC236}">
                <a16:creationId xmlns:a16="http://schemas.microsoft.com/office/drawing/2014/main" id="{10A01828-C926-4B53-8D12-29E8C30D07E6}"/>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10</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56273136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6FA6533B-C085-4073-83C9-7959E9B889F7}"/>
              </a:ext>
            </a:extLst>
          </p:cNvPr>
          <p:cNvPicPr>
            <a:picLocks noChangeAspect="1"/>
          </p:cNvPicPr>
          <p:nvPr/>
        </p:nvPicPr>
        <p:blipFill>
          <a:blip r:embed="rId4"/>
          <a:stretch>
            <a:fillRect/>
          </a:stretch>
        </p:blipFill>
        <p:spPr>
          <a:xfrm>
            <a:off x="1763688" y="627534"/>
            <a:ext cx="5821603" cy="3996605"/>
          </a:xfrm>
          <a:prstGeom prst="rect">
            <a:avLst/>
          </a:prstGeom>
        </p:spPr>
      </p:pic>
    </p:spTree>
    <p:extLst>
      <p:ext uri="{BB962C8B-B14F-4D97-AF65-F5344CB8AC3E}">
        <p14:creationId xmlns:p14="http://schemas.microsoft.com/office/powerpoint/2010/main" val="160827364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AADCA04C-0C13-4A26-AA35-89185C5E4327}"/>
              </a:ext>
            </a:extLst>
          </p:cNvPr>
          <p:cNvPicPr>
            <a:picLocks noChangeAspect="1"/>
          </p:cNvPicPr>
          <p:nvPr/>
        </p:nvPicPr>
        <p:blipFill>
          <a:blip r:embed="rId4"/>
          <a:stretch>
            <a:fillRect/>
          </a:stretch>
        </p:blipFill>
        <p:spPr>
          <a:xfrm>
            <a:off x="755576" y="728191"/>
            <a:ext cx="7524328" cy="3687117"/>
          </a:xfrm>
          <a:prstGeom prst="rect">
            <a:avLst/>
          </a:prstGeom>
        </p:spPr>
      </p:pic>
    </p:spTree>
    <p:extLst>
      <p:ext uri="{BB962C8B-B14F-4D97-AF65-F5344CB8AC3E}">
        <p14:creationId xmlns:p14="http://schemas.microsoft.com/office/powerpoint/2010/main" val="145349653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B5A1533C-91E1-4564-8F82-33052FF41DB6}"/>
              </a:ext>
            </a:extLst>
          </p:cNvPr>
          <p:cNvSpPr txBox="1"/>
          <p:nvPr/>
        </p:nvSpPr>
        <p:spPr>
          <a:xfrm>
            <a:off x="5724128" y="5110"/>
            <a:ext cx="3410294"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图形化编程</a:t>
            </a:r>
          </a:p>
        </p:txBody>
      </p:sp>
      <p:pic>
        <p:nvPicPr>
          <p:cNvPr id="2" name="图片 1">
            <a:extLst>
              <a:ext uri="{FF2B5EF4-FFF2-40B4-BE49-F238E27FC236}">
                <a16:creationId xmlns:a16="http://schemas.microsoft.com/office/drawing/2014/main" id="{5CDFF7DF-02A7-472F-9E86-BA4829BFF527}"/>
              </a:ext>
            </a:extLst>
          </p:cNvPr>
          <p:cNvPicPr>
            <a:picLocks noChangeAspect="1"/>
          </p:cNvPicPr>
          <p:nvPr/>
        </p:nvPicPr>
        <p:blipFill>
          <a:blip r:embed="rId4"/>
          <a:stretch>
            <a:fillRect/>
          </a:stretch>
        </p:blipFill>
        <p:spPr>
          <a:xfrm>
            <a:off x="1619672" y="589885"/>
            <a:ext cx="5904656" cy="4396338"/>
          </a:xfrm>
          <a:prstGeom prst="rect">
            <a:avLst/>
          </a:prstGeom>
        </p:spPr>
      </p:pic>
    </p:spTree>
    <p:extLst>
      <p:ext uri="{BB962C8B-B14F-4D97-AF65-F5344CB8AC3E}">
        <p14:creationId xmlns:p14="http://schemas.microsoft.com/office/powerpoint/2010/main" val="305493404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8F5BF3F9-CADE-43D0-9D9E-57D551CAF3B4}"/>
              </a:ext>
            </a:extLst>
          </p:cNvPr>
          <p:cNvSpPr txBox="1"/>
          <p:nvPr/>
        </p:nvSpPr>
        <p:spPr>
          <a:xfrm>
            <a:off x="5724128" y="5110"/>
            <a:ext cx="3410294"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编程集成</a:t>
            </a:r>
            <a:r>
              <a:rPr lang="en-US" altLang="zh-CN" sz="3200" b="1" i="0" dirty="0">
                <a:latin typeface="方正大黑简体" panose="03000509000000000000" charset="-122"/>
                <a:ea typeface="方正大黑简体" panose="03000509000000000000" charset="-122"/>
                <a:sym typeface="+mn-ea"/>
              </a:rPr>
              <a:t>IDE</a:t>
            </a:r>
            <a:r>
              <a:rPr lang="zh-CN" altLang="en-US" sz="3200" b="1" i="0" dirty="0">
                <a:latin typeface="方正大黑简体" panose="03000509000000000000" charset="-122"/>
                <a:ea typeface="方正大黑简体" panose="03000509000000000000" charset="-122"/>
                <a:sym typeface="+mn-ea"/>
              </a:rPr>
              <a:t>系统</a:t>
            </a:r>
          </a:p>
        </p:txBody>
      </p:sp>
      <p:pic>
        <p:nvPicPr>
          <p:cNvPr id="2" name="图片 1">
            <a:extLst>
              <a:ext uri="{FF2B5EF4-FFF2-40B4-BE49-F238E27FC236}">
                <a16:creationId xmlns:a16="http://schemas.microsoft.com/office/drawing/2014/main" id="{91482FC9-49B8-4540-927C-CC5C18011DA4}"/>
              </a:ext>
            </a:extLst>
          </p:cNvPr>
          <p:cNvPicPr>
            <a:picLocks noChangeAspect="1"/>
          </p:cNvPicPr>
          <p:nvPr/>
        </p:nvPicPr>
        <p:blipFill>
          <a:blip r:embed="rId4"/>
          <a:stretch>
            <a:fillRect/>
          </a:stretch>
        </p:blipFill>
        <p:spPr>
          <a:xfrm>
            <a:off x="1619672" y="519507"/>
            <a:ext cx="5576687" cy="4457779"/>
          </a:xfrm>
          <a:prstGeom prst="rect">
            <a:avLst/>
          </a:prstGeom>
        </p:spPr>
      </p:pic>
      <p:sp>
        <p:nvSpPr>
          <p:cNvPr id="5" name="文本框 4">
            <a:extLst>
              <a:ext uri="{FF2B5EF4-FFF2-40B4-BE49-F238E27FC236}">
                <a16:creationId xmlns:a16="http://schemas.microsoft.com/office/drawing/2014/main" id="{79412C83-5AAF-4347-87BC-40A132A2A40D}"/>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1</a:t>
            </a:r>
            <a:r>
              <a:rPr lang="en-US" altLang="zh-CN" sz="3200" b="1" dirty="0">
                <a:latin typeface="方正大黑简体" panose="03000509000000000000" charset="-122"/>
                <a:ea typeface="方正大黑简体" panose="03000509000000000000" charset="-122"/>
                <a:sym typeface="+mn-ea"/>
              </a:rPr>
              <a:t>4</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239601056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8F5BF3F9-CADE-43D0-9D9E-57D551CAF3B4}"/>
              </a:ext>
            </a:extLst>
          </p:cNvPr>
          <p:cNvSpPr txBox="1"/>
          <p:nvPr/>
        </p:nvSpPr>
        <p:spPr>
          <a:xfrm>
            <a:off x="5724128" y="5110"/>
            <a:ext cx="3410294"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编程集成</a:t>
            </a:r>
            <a:r>
              <a:rPr lang="en-US" altLang="zh-CN" sz="3200" b="1" i="0" dirty="0">
                <a:latin typeface="方正大黑简体" panose="03000509000000000000" charset="-122"/>
                <a:ea typeface="方正大黑简体" panose="03000509000000000000" charset="-122"/>
                <a:sym typeface="+mn-ea"/>
              </a:rPr>
              <a:t>IDE</a:t>
            </a:r>
            <a:r>
              <a:rPr lang="zh-CN" altLang="en-US" sz="3200" b="1" i="0" dirty="0">
                <a:latin typeface="方正大黑简体" panose="03000509000000000000" charset="-122"/>
                <a:ea typeface="方正大黑简体" panose="03000509000000000000" charset="-122"/>
                <a:sym typeface="+mn-ea"/>
              </a:rPr>
              <a:t>系统</a:t>
            </a:r>
          </a:p>
        </p:txBody>
      </p:sp>
      <p:sp>
        <p:nvSpPr>
          <p:cNvPr id="4" name="文本框 3">
            <a:extLst>
              <a:ext uri="{FF2B5EF4-FFF2-40B4-BE49-F238E27FC236}">
                <a16:creationId xmlns:a16="http://schemas.microsoft.com/office/drawing/2014/main" id="{56960EEE-3FCA-4EF4-8E65-E2D7B45CDC0A}"/>
              </a:ext>
            </a:extLst>
          </p:cNvPr>
          <p:cNvSpPr txBox="1"/>
          <p:nvPr/>
        </p:nvSpPr>
        <p:spPr>
          <a:xfrm>
            <a:off x="178024" y="579212"/>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项目结构</a:t>
            </a:r>
          </a:p>
        </p:txBody>
      </p:sp>
      <p:sp>
        <p:nvSpPr>
          <p:cNvPr id="5" name="文本框 4">
            <a:extLst>
              <a:ext uri="{FF2B5EF4-FFF2-40B4-BE49-F238E27FC236}">
                <a16:creationId xmlns:a16="http://schemas.microsoft.com/office/drawing/2014/main" id="{7B5DFED6-B0C3-431E-93D9-ED3B5A3ECC00}"/>
              </a:ext>
            </a:extLst>
          </p:cNvPr>
          <p:cNvSpPr txBox="1"/>
          <p:nvPr/>
        </p:nvSpPr>
        <p:spPr>
          <a:xfrm>
            <a:off x="1127849" y="1088416"/>
            <a:ext cx="7226718" cy="1908215"/>
          </a:xfrm>
          <a:prstGeom prst="rect">
            <a:avLst/>
          </a:prstGeom>
          <a:noFill/>
        </p:spPr>
        <p:txBody>
          <a:bodyPr wrap="square" rtlCol="0" anchor="t">
            <a:spAutoFit/>
          </a:bodyPr>
          <a:lstStyle/>
          <a:p>
            <a:r>
              <a:rPr lang="en-US" altLang="zh-CN" sz="3200" b="1" dirty="0">
                <a:solidFill>
                  <a:srgbClr val="FF0000"/>
                </a:solidFill>
                <a:latin typeface="方正大黑简体" panose="03000509000000000000" charset="-122"/>
                <a:ea typeface="方正大黑简体" panose="03000509000000000000" charset="-122"/>
                <a:sym typeface="+mn-ea"/>
              </a:rPr>
              <a:t>s</a:t>
            </a:r>
            <a:r>
              <a:rPr lang="en-US" altLang="zh-CN" sz="3200" b="1" i="0" dirty="0">
                <a:solidFill>
                  <a:srgbClr val="FF0000"/>
                </a:solidFill>
                <a:latin typeface="方正大黑简体" panose="03000509000000000000" charset="-122"/>
                <a:ea typeface="方正大黑简体" panose="03000509000000000000" charset="-122"/>
                <a:sym typeface="+mn-ea"/>
              </a:rPr>
              <a:t>etup():</a:t>
            </a:r>
            <a:endParaRPr lang="en-US" altLang="zh-CN" dirty="0">
              <a:solidFill>
                <a:srgbClr val="FF0000"/>
              </a:solidFill>
            </a:endParaRPr>
          </a:p>
          <a:p>
            <a:r>
              <a:rPr lang="en-US" altLang="zh-CN" dirty="0"/>
              <a:t>         Arduino</a:t>
            </a:r>
            <a:r>
              <a:rPr lang="zh-CN" altLang="en-US" dirty="0"/>
              <a:t>控制器通电或复位后，即会开始执行</a:t>
            </a:r>
            <a:r>
              <a:rPr lang="en-US" altLang="zh-CN" dirty="0"/>
              <a:t>setup() </a:t>
            </a:r>
            <a:r>
              <a:rPr lang="zh-CN" altLang="en-US" dirty="0"/>
              <a:t>函数中的程序，</a:t>
            </a:r>
            <a:r>
              <a:rPr lang="zh-CN" altLang="en-US" dirty="0">
                <a:solidFill>
                  <a:srgbClr val="FF0000"/>
                </a:solidFill>
              </a:rPr>
              <a:t>该部分只会执行一次</a:t>
            </a:r>
            <a:r>
              <a:rPr lang="zh-CN" altLang="en-US" dirty="0"/>
              <a:t>。</a:t>
            </a:r>
            <a:endParaRPr lang="en-US" altLang="zh-CN" sz="3200" dirty="0"/>
          </a:p>
          <a:p>
            <a:r>
              <a:rPr lang="en-US" altLang="zh-CN" sz="3200" dirty="0"/>
              <a:t>     </a:t>
            </a:r>
            <a:r>
              <a:rPr lang="zh-CN" altLang="en-US" dirty="0"/>
              <a:t>通常我们会在</a:t>
            </a:r>
            <a:r>
              <a:rPr lang="en-US" altLang="zh-CN" dirty="0"/>
              <a:t>setup() </a:t>
            </a:r>
            <a:r>
              <a:rPr lang="zh-CN" altLang="en-US" dirty="0"/>
              <a:t>函数中完成</a:t>
            </a:r>
            <a:r>
              <a:rPr lang="en-US" altLang="zh-CN" dirty="0"/>
              <a:t>Arduino</a:t>
            </a:r>
            <a:r>
              <a:rPr lang="zh-CN" altLang="en-US" dirty="0"/>
              <a:t>的初始化设置，如</a:t>
            </a:r>
            <a:r>
              <a:rPr lang="zh-CN" altLang="en-US" dirty="0">
                <a:solidFill>
                  <a:srgbClr val="FF0000"/>
                </a:solidFill>
              </a:rPr>
              <a:t>配置</a:t>
            </a:r>
            <a:r>
              <a:rPr lang="en-US" altLang="zh-CN" dirty="0">
                <a:solidFill>
                  <a:srgbClr val="FF0000"/>
                </a:solidFill>
              </a:rPr>
              <a:t>I/O</a:t>
            </a:r>
            <a:r>
              <a:rPr lang="zh-CN" altLang="en-US" dirty="0">
                <a:solidFill>
                  <a:srgbClr val="FF0000"/>
                </a:solidFill>
              </a:rPr>
              <a:t>口状态，初始化串口</a:t>
            </a:r>
            <a:r>
              <a:rPr lang="zh-CN" altLang="en-US" dirty="0"/>
              <a:t>等操作。</a:t>
            </a:r>
            <a:endParaRPr lang="zh-CN" altLang="en-US" sz="3200" b="1" i="0" dirty="0">
              <a:latin typeface="方正大黑简体" panose="03000509000000000000" charset="-122"/>
              <a:ea typeface="方正大黑简体" panose="03000509000000000000" charset="-122"/>
              <a:sym typeface="+mn-ea"/>
            </a:endParaRPr>
          </a:p>
        </p:txBody>
      </p:sp>
      <p:sp>
        <p:nvSpPr>
          <p:cNvPr id="6" name="文本框 5">
            <a:extLst>
              <a:ext uri="{FF2B5EF4-FFF2-40B4-BE49-F238E27FC236}">
                <a16:creationId xmlns:a16="http://schemas.microsoft.com/office/drawing/2014/main" id="{5C37BEAF-435D-490A-BF2B-C2F9D735B5EE}"/>
              </a:ext>
            </a:extLst>
          </p:cNvPr>
          <p:cNvSpPr txBox="1"/>
          <p:nvPr/>
        </p:nvSpPr>
        <p:spPr>
          <a:xfrm>
            <a:off x="1164361" y="3003798"/>
            <a:ext cx="7226719" cy="1692771"/>
          </a:xfrm>
          <a:prstGeom prst="rect">
            <a:avLst/>
          </a:prstGeom>
          <a:noFill/>
        </p:spPr>
        <p:txBody>
          <a:bodyPr wrap="square" rtlCol="0" anchor="t">
            <a:spAutoFit/>
          </a:bodyPr>
          <a:lstStyle/>
          <a:p>
            <a:r>
              <a:rPr lang="en-US" altLang="zh-CN" sz="3200" b="1" i="0" dirty="0">
                <a:solidFill>
                  <a:srgbClr val="FF0000"/>
                </a:solidFill>
                <a:latin typeface="方正大黑简体" panose="03000509000000000000" charset="-122"/>
                <a:ea typeface="方正大黑简体" panose="03000509000000000000" charset="-122"/>
                <a:sym typeface="+mn-ea"/>
              </a:rPr>
              <a:t>loop():</a:t>
            </a:r>
            <a:endParaRPr lang="en-US" altLang="zh-CN" dirty="0">
              <a:solidFill>
                <a:srgbClr val="FF0000"/>
              </a:solidFill>
            </a:endParaRPr>
          </a:p>
          <a:p>
            <a:r>
              <a:rPr lang="zh-CN" altLang="en-US" dirty="0"/>
              <a:t>       在</a:t>
            </a:r>
            <a:r>
              <a:rPr lang="en-US" altLang="zh-CN" dirty="0"/>
              <a:t>setup() </a:t>
            </a:r>
            <a:r>
              <a:rPr lang="zh-CN" altLang="en-US" dirty="0"/>
              <a:t>函数中的程序执行完后，</a:t>
            </a:r>
            <a:r>
              <a:rPr lang="en-US" altLang="zh-CN" dirty="0"/>
              <a:t>Arduino</a:t>
            </a:r>
            <a:r>
              <a:rPr lang="zh-CN" altLang="en-US" dirty="0"/>
              <a:t>会接着执行</a:t>
            </a:r>
            <a:r>
              <a:rPr lang="en-US" altLang="zh-CN" dirty="0"/>
              <a:t>loop() </a:t>
            </a:r>
            <a:r>
              <a:rPr lang="zh-CN" altLang="en-US" dirty="0"/>
              <a:t>函数中的程序。而</a:t>
            </a:r>
            <a:r>
              <a:rPr lang="en-US" altLang="zh-CN" dirty="0">
                <a:solidFill>
                  <a:srgbClr val="FF0000"/>
                </a:solidFill>
              </a:rPr>
              <a:t>loop()</a:t>
            </a:r>
            <a:r>
              <a:rPr lang="zh-CN" altLang="en-US" dirty="0">
                <a:solidFill>
                  <a:srgbClr val="FF0000"/>
                </a:solidFill>
              </a:rPr>
              <a:t>函数是一个死循环</a:t>
            </a:r>
            <a:r>
              <a:rPr lang="zh-CN" altLang="en-US" dirty="0"/>
              <a:t>，其中的程序会不断的重复运行。</a:t>
            </a:r>
            <a:br>
              <a:rPr lang="zh-CN" altLang="en-US" sz="3200" dirty="0"/>
            </a:br>
            <a:r>
              <a:rPr lang="zh-CN" altLang="en-US" dirty="0"/>
              <a:t>通常我们会在</a:t>
            </a:r>
            <a:r>
              <a:rPr lang="en-US" altLang="zh-CN" dirty="0"/>
              <a:t>loop() </a:t>
            </a:r>
            <a:r>
              <a:rPr lang="zh-CN" altLang="en-US" dirty="0"/>
              <a:t>函数中完成程序的主要功能，如驱动各种模块，采集数据等。</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54039671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5" name="内容占位符 2">
            <a:extLst>
              <a:ext uri="{FF2B5EF4-FFF2-40B4-BE49-F238E27FC236}">
                <a16:creationId xmlns:a16="http://schemas.microsoft.com/office/drawing/2014/main" id="{E44BBDCD-C90A-4DB7-A531-18C9C432C885}"/>
              </a:ext>
            </a:extLst>
          </p:cNvPr>
          <p:cNvSpPr txBox="1">
            <a:spLocks/>
          </p:cNvSpPr>
          <p:nvPr/>
        </p:nvSpPr>
        <p:spPr>
          <a:xfrm>
            <a:off x="323528" y="627534"/>
            <a:ext cx="8229600" cy="39704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zh-CN" sz="2400" dirty="0"/>
              <a:t>（</a:t>
            </a:r>
            <a:r>
              <a:rPr lang="en-US" altLang="zh-CN" sz="2400" dirty="0"/>
              <a:t>1</a:t>
            </a:r>
            <a:r>
              <a:rPr lang="zh-CN" altLang="zh-CN" sz="2400" dirty="0"/>
              <a:t>） 数字信号与模拟信号的区别</a:t>
            </a:r>
          </a:p>
          <a:p>
            <a:pPr marL="0" indent="457200">
              <a:buFont typeface="Arial" panose="020B0604020202020204" pitchFamily="34" charset="0"/>
              <a:buNone/>
            </a:pPr>
            <a:endParaRPr lang="en-US" altLang="zh-CN" sz="2400" dirty="0"/>
          </a:p>
          <a:p>
            <a:pPr marL="0" indent="457200">
              <a:buFont typeface="Arial" panose="020B0604020202020204" pitchFamily="34" charset="0"/>
              <a:buNone/>
            </a:pPr>
            <a:endParaRPr lang="en-US" altLang="zh-CN" sz="2400" dirty="0"/>
          </a:p>
          <a:p>
            <a:pPr marL="0" indent="457200">
              <a:buFont typeface="Arial" panose="020B0604020202020204" pitchFamily="34" charset="0"/>
              <a:buNone/>
            </a:pPr>
            <a:endParaRPr lang="en-US" altLang="zh-CN" sz="2400" dirty="0"/>
          </a:p>
          <a:p>
            <a:pPr marL="0" indent="457200">
              <a:buFont typeface="Arial" panose="020B0604020202020204" pitchFamily="34" charset="0"/>
              <a:buNone/>
            </a:pPr>
            <a:endParaRPr lang="en-US" altLang="zh-CN" sz="2400" dirty="0"/>
          </a:p>
          <a:p>
            <a:pPr marL="0" indent="0">
              <a:buFont typeface="Arial" panose="020B0604020202020204" pitchFamily="34" charset="0"/>
              <a:buNone/>
            </a:pPr>
            <a:r>
              <a:rPr lang="zh-CN" altLang="zh-CN" sz="2400" dirty="0"/>
              <a:t>（</a:t>
            </a:r>
            <a:r>
              <a:rPr lang="en-US" altLang="zh-CN" sz="2400" dirty="0"/>
              <a:t>2</a:t>
            </a:r>
            <a:r>
              <a:rPr lang="zh-CN" altLang="zh-CN" sz="2400" dirty="0"/>
              <a:t>） </a:t>
            </a:r>
            <a:r>
              <a:rPr lang="zh-CN" altLang="en-US" sz="2400" dirty="0"/>
              <a:t>区分电路板子</a:t>
            </a:r>
            <a:r>
              <a:rPr lang="zh-CN" altLang="zh-CN" sz="2400" dirty="0"/>
              <a:t>中的</a:t>
            </a:r>
            <a:r>
              <a:rPr lang="en-US" altLang="zh-CN" sz="2400" dirty="0"/>
              <a:t>“</a:t>
            </a:r>
            <a:r>
              <a:rPr lang="zh-CN" altLang="zh-CN" sz="2400" dirty="0"/>
              <a:t>数字</a:t>
            </a:r>
            <a:r>
              <a:rPr lang="en-US" altLang="zh-CN" sz="2400" dirty="0"/>
              <a:t>”</a:t>
            </a:r>
            <a:r>
              <a:rPr lang="zh-CN" altLang="zh-CN" sz="2400" dirty="0"/>
              <a:t>与</a:t>
            </a:r>
            <a:r>
              <a:rPr lang="en-US" altLang="zh-CN" sz="2400" dirty="0"/>
              <a:t>“</a:t>
            </a:r>
            <a:r>
              <a:rPr lang="zh-CN" altLang="zh-CN" sz="2400" dirty="0"/>
              <a:t>模拟</a:t>
            </a:r>
            <a:r>
              <a:rPr lang="en-US" altLang="zh-CN" sz="2400" dirty="0"/>
              <a:t>”</a:t>
            </a:r>
            <a:r>
              <a:rPr lang="zh-CN" altLang="en-US" sz="2400" dirty="0"/>
              <a:t>接口</a:t>
            </a:r>
            <a:endParaRPr lang="zh-CN" altLang="zh-CN" sz="2400" dirty="0"/>
          </a:p>
          <a:p>
            <a:pPr marL="0" indent="0">
              <a:buFont typeface="Arial" panose="020B0604020202020204" pitchFamily="34" charset="0"/>
              <a:buNone/>
            </a:pPr>
            <a:r>
              <a:rPr lang="en-US" altLang="zh-CN" sz="2400" dirty="0"/>
              <a:t>            </a:t>
            </a:r>
            <a:r>
              <a:rPr lang="zh-CN" altLang="zh-CN" sz="2400" dirty="0"/>
              <a:t>板子上会印有</a:t>
            </a:r>
            <a:r>
              <a:rPr lang="en-US" altLang="zh-CN" sz="2400" dirty="0"/>
              <a:t>“D”</a:t>
            </a:r>
            <a:r>
              <a:rPr lang="zh-CN" altLang="zh-CN" sz="2400" dirty="0"/>
              <a:t>或者</a:t>
            </a:r>
            <a:r>
              <a:rPr lang="en-US" altLang="zh-CN" sz="2400" dirty="0"/>
              <a:t>“A”</a:t>
            </a:r>
            <a:r>
              <a:rPr lang="zh-CN" altLang="zh-CN" sz="2400" dirty="0"/>
              <a:t>的字样</a:t>
            </a:r>
            <a:r>
              <a:rPr lang="zh-CN" altLang="en-US" sz="2400" dirty="0"/>
              <a:t>：</a:t>
            </a:r>
            <a:endParaRPr lang="en-US" altLang="zh-CN" sz="2400" dirty="0"/>
          </a:p>
          <a:p>
            <a:pPr marL="0" indent="0">
              <a:buFont typeface="Arial" panose="020B0604020202020204" pitchFamily="34" charset="0"/>
              <a:buNone/>
            </a:pPr>
            <a:r>
              <a:rPr lang="en-US" altLang="zh-CN" sz="2400" dirty="0"/>
              <a:t>                      “D”</a:t>
            </a:r>
            <a:r>
              <a:rPr lang="zh-CN" altLang="zh-CN" sz="2400" dirty="0"/>
              <a:t>代表</a:t>
            </a:r>
            <a:r>
              <a:rPr lang="en-US" altLang="zh-CN" sz="2400" dirty="0"/>
              <a:t>“</a:t>
            </a:r>
            <a:r>
              <a:rPr lang="zh-CN" altLang="zh-CN" sz="2400" dirty="0"/>
              <a:t>数字</a:t>
            </a:r>
            <a:r>
              <a:rPr lang="en-US" altLang="zh-CN" sz="2400" dirty="0"/>
              <a:t>”</a:t>
            </a:r>
            <a:r>
              <a:rPr lang="zh-CN" altLang="zh-CN" sz="2400" dirty="0"/>
              <a:t>，</a:t>
            </a:r>
            <a:endParaRPr lang="en-US" altLang="zh-CN" sz="2400" dirty="0"/>
          </a:p>
          <a:p>
            <a:pPr marL="0" indent="0">
              <a:buFont typeface="Arial" panose="020B0604020202020204" pitchFamily="34" charset="0"/>
              <a:buNone/>
            </a:pPr>
            <a:r>
              <a:rPr lang="en-US" altLang="zh-CN" sz="2400" dirty="0"/>
              <a:t>                       “A”</a:t>
            </a:r>
            <a:r>
              <a:rPr lang="zh-CN" altLang="zh-CN" sz="2400" dirty="0"/>
              <a:t>代表</a:t>
            </a:r>
            <a:r>
              <a:rPr lang="en-US" altLang="zh-CN" sz="2400" dirty="0"/>
              <a:t>“</a:t>
            </a:r>
            <a:r>
              <a:rPr lang="zh-CN" altLang="zh-CN" sz="2400" dirty="0"/>
              <a:t>模拟</a:t>
            </a:r>
            <a:r>
              <a:rPr lang="en-US" altLang="zh-CN" sz="2400" dirty="0"/>
              <a:t>”</a:t>
            </a:r>
            <a:endParaRPr lang="zh-CN" altLang="zh-CN" sz="2400" dirty="0"/>
          </a:p>
        </p:txBody>
      </p:sp>
      <p:pic>
        <p:nvPicPr>
          <p:cNvPr id="6" name="图片 5">
            <a:extLst>
              <a:ext uri="{FF2B5EF4-FFF2-40B4-BE49-F238E27FC236}">
                <a16:creationId xmlns:a16="http://schemas.microsoft.com/office/drawing/2014/main" id="{CD55CE85-8730-4D85-9E0B-8EE085F8918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616" y="1156366"/>
            <a:ext cx="4392488" cy="1440160"/>
          </a:xfrm>
          <a:prstGeom prst="rect">
            <a:avLst/>
          </a:prstGeom>
          <a:noFill/>
        </p:spPr>
      </p:pic>
      <p:pic>
        <p:nvPicPr>
          <p:cNvPr id="7" name="图片 6">
            <a:extLst>
              <a:ext uri="{FF2B5EF4-FFF2-40B4-BE49-F238E27FC236}">
                <a16:creationId xmlns:a16="http://schemas.microsoft.com/office/drawing/2014/main" id="{37163C05-0CF2-43C1-8201-F6D626F7803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224" y="1156366"/>
            <a:ext cx="1296144" cy="1368152"/>
          </a:xfrm>
          <a:prstGeom prst="rect">
            <a:avLst/>
          </a:prstGeom>
          <a:noFill/>
        </p:spPr>
      </p:pic>
      <p:sp>
        <p:nvSpPr>
          <p:cNvPr id="10" name="文本框 9">
            <a:extLst>
              <a:ext uri="{FF2B5EF4-FFF2-40B4-BE49-F238E27FC236}">
                <a16:creationId xmlns:a16="http://schemas.microsoft.com/office/drawing/2014/main" id="{F848B101-F73F-4D76-AD12-AC7A6F323FA2}"/>
              </a:ext>
            </a:extLst>
          </p:cNvPr>
          <p:cNvSpPr txBox="1"/>
          <p:nvPr/>
        </p:nvSpPr>
        <p:spPr>
          <a:xfrm>
            <a:off x="6300192" y="5110"/>
            <a:ext cx="283423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输入和输出</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232358509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45F17548-4C2C-43D6-8616-FD0A70B2F145}"/>
              </a:ext>
            </a:extLst>
          </p:cNvPr>
          <p:cNvSpPr txBox="1"/>
          <p:nvPr/>
        </p:nvSpPr>
        <p:spPr>
          <a:xfrm>
            <a:off x="5248222" y="5110"/>
            <a:ext cx="388620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数字口输入输出函数</a:t>
            </a:r>
            <a:endParaRPr lang="zh-CN" altLang="en-US" sz="32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8CF82F56-A21E-4E5E-A5C0-9A21F9A5DF98}"/>
              </a:ext>
            </a:extLst>
          </p:cNvPr>
          <p:cNvSpPr txBox="1"/>
          <p:nvPr/>
        </p:nvSpPr>
        <p:spPr>
          <a:xfrm>
            <a:off x="0" y="486993"/>
            <a:ext cx="1513656" cy="461665"/>
          </a:xfrm>
          <a:prstGeom prst="rect">
            <a:avLst/>
          </a:prstGeom>
          <a:noFill/>
        </p:spPr>
        <p:txBody>
          <a:bodyPr wrap="square" rtlCol="0" anchor="t">
            <a:spAutoFit/>
          </a:bodyPr>
          <a:lstStyle/>
          <a:p>
            <a:pPr algn="ctr"/>
            <a:r>
              <a:rPr lang="zh-CN" altLang="en-US" sz="2400" b="1" i="0" dirty="0">
                <a:latin typeface="方正大黑简体" panose="03000509000000000000" charset="-122"/>
                <a:ea typeface="方正大黑简体" panose="03000509000000000000" charset="-122"/>
                <a:sym typeface="+mn-ea"/>
              </a:rPr>
              <a:t>使用函数</a:t>
            </a:r>
          </a:p>
        </p:txBody>
      </p:sp>
      <p:sp>
        <p:nvSpPr>
          <p:cNvPr id="5" name="文本框 4">
            <a:extLst>
              <a:ext uri="{FF2B5EF4-FFF2-40B4-BE49-F238E27FC236}">
                <a16:creationId xmlns:a16="http://schemas.microsoft.com/office/drawing/2014/main" id="{4DD18D2A-11A5-44ED-8CA8-F88BBD162DBD}"/>
              </a:ext>
            </a:extLst>
          </p:cNvPr>
          <p:cNvSpPr txBox="1"/>
          <p:nvPr/>
        </p:nvSpPr>
        <p:spPr>
          <a:xfrm>
            <a:off x="958641" y="906093"/>
            <a:ext cx="7226718" cy="2246769"/>
          </a:xfrm>
          <a:prstGeom prst="rect">
            <a:avLst/>
          </a:prstGeom>
          <a:noFill/>
        </p:spPr>
        <p:txBody>
          <a:bodyPr wrap="square" rtlCol="0" anchor="t">
            <a:spAutoFit/>
          </a:bodyPr>
          <a:lstStyle/>
          <a:p>
            <a:r>
              <a:rPr lang="en-US" altLang="zh-CN" sz="2400" b="1" dirty="0" err="1">
                <a:solidFill>
                  <a:srgbClr val="FF0000"/>
                </a:solidFill>
              </a:rPr>
              <a:t>pinMode</a:t>
            </a:r>
            <a:r>
              <a:rPr lang="en-US" altLang="zh-CN" sz="2400" b="1" dirty="0">
                <a:solidFill>
                  <a:srgbClr val="FF0000"/>
                </a:solidFill>
              </a:rPr>
              <a:t>(pin, mode)</a:t>
            </a:r>
            <a:r>
              <a:rPr lang="zh-CN" altLang="en-US" sz="2400" b="1" dirty="0">
                <a:solidFill>
                  <a:srgbClr val="FF0000"/>
                </a:solidFill>
              </a:rPr>
              <a:t>：</a:t>
            </a:r>
            <a:endParaRPr lang="en-US" altLang="zh-CN" sz="2400" b="1" dirty="0">
              <a:solidFill>
                <a:srgbClr val="FF0000"/>
              </a:solidFill>
            </a:endParaRPr>
          </a:p>
          <a:p>
            <a:r>
              <a:rPr lang="en-US" altLang="zh-CN" sz="2000" dirty="0"/>
              <a:t>         </a:t>
            </a:r>
            <a:r>
              <a:rPr lang="en-US" altLang="zh-CN" sz="1600" dirty="0"/>
              <a:t>Arduino</a:t>
            </a:r>
            <a:r>
              <a:rPr lang="zh-CN" altLang="en-US" sz="1600" dirty="0"/>
              <a:t>控制器在使用输入或输出功能前，你需要先通过</a:t>
            </a:r>
            <a:r>
              <a:rPr lang="en-US" altLang="zh-CN" sz="1600" dirty="0" err="1"/>
              <a:t>pinMode</a:t>
            </a:r>
            <a:r>
              <a:rPr lang="en-US" altLang="zh-CN" sz="1600" dirty="0"/>
              <a:t>() </a:t>
            </a:r>
            <a:r>
              <a:rPr lang="zh-CN" altLang="en-US" sz="1600" dirty="0"/>
              <a:t>函数配置引脚的模式为输入模式或输出模式。</a:t>
            </a:r>
            <a:endParaRPr lang="en-US" altLang="zh-CN" sz="1600" dirty="0"/>
          </a:p>
          <a:p>
            <a:r>
              <a:rPr lang="en-US" altLang="zh-CN" sz="1600" dirty="0"/>
              <a:t>        </a:t>
            </a:r>
            <a:r>
              <a:rPr lang="zh-CN" altLang="en-US" sz="1600" dirty="0"/>
              <a:t>参数</a:t>
            </a:r>
            <a:r>
              <a:rPr lang="en-US" altLang="zh-CN" sz="1600" dirty="0"/>
              <a:t>pin</a:t>
            </a:r>
            <a:r>
              <a:rPr lang="zh-CN" altLang="en-US" sz="1600" dirty="0"/>
              <a:t>为指定配置的引脚编号：</a:t>
            </a:r>
            <a:r>
              <a:rPr lang="en-US" altLang="zh-CN" sz="1600" dirty="0"/>
              <a:t>0~13</a:t>
            </a:r>
            <a:br>
              <a:rPr lang="zh-CN" altLang="en-US" sz="1600" dirty="0"/>
            </a:br>
            <a:r>
              <a:rPr lang="zh-CN" altLang="en-US" sz="1600" dirty="0"/>
              <a:t>        参数</a:t>
            </a:r>
            <a:r>
              <a:rPr lang="en-US" altLang="zh-CN" sz="1600" dirty="0"/>
              <a:t>mode</a:t>
            </a:r>
            <a:r>
              <a:rPr lang="zh-CN" altLang="en-US" sz="1600" dirty="0"/>
              <a:t>为指定的配置模式：</a:t>
            </a:r>
            <a:br>
              <a:rPr lang="zh-CN" altLang="en-US" sz="1600" dirty="0"/>
            </a:br>
            <a:r>
              <a:rPr lang="zh-CN" altLang="en-US" sz="1600" dirty="0"/>
              <a:t>                                           </a:t>
            </a:r>
            <a:r>
              <a:rPr lang="en-US" altLang="zh-CN" sz="1600" b="1" dirty="0"/>
              <a:t>INPUT</a:t>
            </a:r>
            <a:r>
              <a:rPr lang="zh-CN" altLang="en-US" sz="1600" dirty="0"/>
              <a:t>       输入模式</a:t>
            </a:r>
            <a:br>
              <a:rPr lang="zh-CN" altLang="en-US" sz="1600" dirty="0"/>
            </a:br>
            <a:r>
              <a:rPr lang="en-US" altLang="zh-CN" sz="1600" b="1" dirty="0"/>
              <a:t>                                           OUTPUT</a:t>
            </a:r>
            <a:r>
              <a:rPr lang="zh-CN" altLang="en-US" sz="1600" dirty="0"/>
              <a:t>   输出模式</a:t>
            </a:r>
            <a:br>
              <a:rPr lang="zh-CN" altLang="en-US" sz="1600" dirty="0"/>
            </a:br>
            <a:r>
              <a:rPr lang="en-US" altLang="zh-CN" sz="1600" b="1" dirty="0"/>
              <a:t>                                           </a:t>
            </a:r>
            <a:r>
              <a:rPr lang="en-US" altLang="zh-CN" sz="1600" b="1" dirty="0">
                <a:solidFill>
                  <a:srgbClr val="FF0000"/>
                </a:solidFill>
              </a:rPr>
              <a:t>INPUT_PULLUP</a:t>
            </a:r>
            <a:r>
              <a:rPr lang="zh-CN" altLang="en-US" sz="1600" dirty="0">
                <a:solidFill>
                  <a:srgbClr val="FF0000"/>
                </a:solidFill>
              </a:rPr>
              <a:t> </a:t>
            </a:r>
            <a:r>
              <a:rPr lang="zh-CN" altLang="en-US" sz="1600" dirty="0"/>
              <a:t>输入上拉模式</a:t>
            </a:r>
            <a:endParaRPr lang="zh-CN" altLang="en-US" sz="16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159515126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CCDA2E84-42DD-4432-8A03-4E290CE7F379}"/>
              </a:ext>
            </a:extLst>
          </p:cNvPr>
          <p:cNvSpPr txBox="1"/>
          <p:nvPr/>
        </p:nvSpPr>
        <p:spPr>
          <a:xfrm>
            <a:off x="827584" y="589885"/>
            <a:ext cx="7226718" cy="1938992"/>
          </a:xfrm>
          <a:prstGeom prst="rect">
            <a:avLst/>
          </a:prstGeom>
          <a:noFill/>
        </p:spPr>
        <p:txBody>
          <a:bodyPr wrap="square" rtlCol="0" anchor="t">
            <a:spAutoFit/>
          </a:bodyPr>
          <a:lstStyle/>
          <a:p>
            <a:r>
              <a:rPr lang="en-US" altLang="zh-CN" sz="2400" b="1" dirty="0" err="1">
                <a:solidFill>
                  <a:srgbClr val="FF0000"/>
                </a:solidFill>
              </a:rPr>
              <a:t>digitalWrite</a:t>
            </a:r>
            <a:r>
              <a:rPr lang="en-US" altLang="zh-CN" sz="2400" b="1" dirty="0">
                <a:solidFill>
                  <a:srgbClr val="FF0000"/>
                </a:solidFill>
              </a:rPr>
              <a:t>(pin, value)</a:t>
            </a:r>
            <a:r>
              <a:rPr lang="zh-CN" altLang="en-US" sz="2400" b="1" dirty="0">
                <a:solidFill>
                  <a:srgbClr val="FF0000"/>
                </a:solidFill>
              </a:rPr>
              <a:t>：</a:t>
            </a:r>
            <a:endParaRPr lang="en-US" altLang="zh-CN" sz="2400" b="1" dirty="0">
              <a:solidFill>
                <a:srgbClr val="FF0000"/>
              </a:solidFill>
            </a:endParaRPr>
          </a:p>
          <a:p>
            <a:r>
              <a:rPr lang="en-US" altLang="zh-CN" sz="1600" dirty="0"/>
              <a:t>         Arduino</a:t>
            </a:r>
            <a:r>
              <a:rPr lang="zh-CN" altLang="en-US" sz="1600" dirty="0"/>
              <a:t>控制器使用到了</a:t>
            </a:r>
            <a:r>
              <a:rPr lang="en-US" altLang="zh-CN" sz="1600" dirty="0" err="1"/>
              <a:t>pinMode</a:t>
            </a:r>
            <a:r>
              <a:rPr lang="en-US" altLang="zh-CN" sz="1600" dirty="0"/>
              <a:t>()</a:t>
            </a:r>
            <a:r>
              <a:rPr lang="zh-CN" altLang="en-US" sz="1600" dirty="0"/>
              <a:t>，引脚配置为输出模式。</a:t>
            </a:r>
            <a:br>
              <a:rPr lang="zh-CN" altLang="en-US" sz="1600" dirty="0"/>
            </a:br>
            <a:r>
              <a:rPr lang="zh-CN" altLang="en-US" sz="1600" dirty="0"/>
              <a:t>配置成输出模式后，还需要使用</a:t>
            </a:r>
            <a:r>
              <a:rPr lang="en-US" altLang="zh-CN" sz="1600" dirty="0" err="1"/>
              <a:t>digitalWrite</a:t>
            </a:r>
            <a:r>
              <a:rPr lang="en-US" altLang="zh-CN" sz="1600" dirty="0"/>
              <a:t>() </a:t>
            </a:r>
            <a:r>
              <a:rPr lang="zh-CN" altLang="en-US" sz="1600" dirty="0"/>
              <a:t>让其输出高电平或者是低电平</a:t>
            </a:r>
            <a:endParaRPr lang="en-US" altLang="zh-CN" sz="1600" dirty="0"/>
          </a:p>
          <a:p>
            <a:r>
              <a:rPr lang="zh-CN" altLang="en-US" sz="1600" dirty="0"/>
              <a:t>函数参数</a:t>
            </a:r>
            <a:endParaRPr lang="en-US" altLang="zh-CN" sz="1600" dirty="0"/>
          </a:p>
          <a:p>
            <a:r>
              <a:rPr lang="zh-CN" altLang="en-US" sz="1600" dirty="0"/>
              <a:t>        参数</a:t>
            </a:r>
            <a:r>
              <a:rPr lang="en-US" altLang="zh-CN" sz="1600" dirty="0"/>
              <a:t>pin</a:t>
            </a:r>
            <a:r>
              <a:rPr lang="zh-CN" altLang="en-US" sz="1600" dirty="0"/>
              <a:t>为指定输出的引脚编号（</a:t>
            </a:r>
            <a:r>
              <a:rPr lang="en-US" altLang="zh-CN" sz="1600" dirty="0"/>
              <a:t>0~13</a:t>
            </a:r>
            <a:r>
              <a:rPr lang="zh-CN" altLang="en-US" sz="1600" dirty="0"/>
              <a:t>）；</a:t>
            </a:r>
            <a:br>
              <a:rPr lang="zh-CN" altLang="en-US" sz="1600" dirty="0"/>
            </a:br>
            <a:r>
              <a:rPr lang="zh-CN" altLang="en-US" sz="1600" dirty="0"/>
              <a:t>        参数</a:t>
            </a:r>
            <a:r>
              <a:rPr lang="en-US" altLang="zh-CN" sz="1600" dirty="0"/>
              <a:t>value</a:t>
            </a:r>
            <a:r>
              <a:rPr lang="zh-CN" altLang="en-US" sz="1600" dirty="0"/>
              <a:t>为你要指定输出的电平</a:t>
            </a:r>
            <a:br>
              <a:rPr lang="zh-CN" altLang="en-US" sz="1600" dirty="0"/>
            </a:br>
            <a:r>
              <a:rPr lang="zh-CN" altLang="en-US" sz="1600" dirty="0"/>
              <a:t>        使用</a:t>
            </a:r>
            <a:r>
              <a:rPr lang="en-US" altLang="zh-CN" sz="1600" b="1" dirty="0">
                <a:solidFill>
                  <a:srgbClr val="FF0000"/>
                </a:solidFill>
              </a:rPr>
              <a:t>HIGH</a:t>
            </a:r>
            <a:r>
              <a:rPr lang="zh-CN" altLang="en-US" sz="1600" dirty="0"/>
              <a:t>指定输出高电平，或是使用</a:t>
            </a:r>
            <a:r>
              <a:rPr lang="en-US" altLang="zh-CN" sz="1600" b="1" dirty="0">
                <a:solidFill>
                  <a:srgbClr val="FF0000"/>
                </a:solidFill>
              </a:rPr>
              <a:t>LOW</a:t>
            </a:r>
            <a:r>
              <a:rPr lang="zh-CN" altLang="en-US" sz="1600" dirty="0"/>
              <a:t>指定输出低电平</a:t>
            </a:r>
            <a:endParaRPr lang="en-US" altLang="zh-CN" sz="1600" dirty="0"/>
          </a:p>
        </p:txBody>
      </p:sp>
      <p:sp>
        <p:nvSpPr>
          <p:cNvPr id="5" name="文本框 4">
            <a:extLst>
              <a:ext uri="{FF2B5EF4-FFF2-40B4-BE49-F238E27FC236}">
                <a16:creationId xmlns:a16="http://schemas.microsoft.com/office/drawing/2014/main" id="{3F30ECEF-CECB-494F-A62E-6AEEDC85B932}"/>
              </a:ext>
            </a:extLst>
          </p:cNvPr>
          <p:cNvSpPr txBox="1"/>
          <p:nvPr/>
        </p:nvSpPr>
        <p:spPr>
          <a:xfrm>
            <a:off x="827584" y="2528877"/>
            <a:ext cx="7226718" cy="1477328"/>
          </a:xfrm>
          <a:prstGeom prst="rect">
            <a:avLst/>
          </a:prstGeom>
          <a:noFill/>
        </p:spPr>
        <p:txBody>
          <a:bodyPr wrap="square" rtlCol="0" anchor="t">
            <a:spAutoFit/>
          </a:bodyPr>
          <a:lstStyle/>
          <a:p>
            <a:r>
              <a:rPr lang="en-US" altLang="zh-CN" sz="2400" b="1" dirty="0" err="1">
                <a:solidFill>
                  <a:srgbClr val="FF0000"/>
                </a:solidFill>
              </a:rPr>
              <a:t>digitalRead</a:t>
            </a:r>
            <a:r>
              <a:rPr lang="en-US" altLang="zh-CN" sz="2400" b="1" dirty="0">
                <a:solidFill>
                  <a:srgbClr val="FF0000"/>
                </a:solidFill>
              </a:rPr>
              <a:t>(pin)</a:t>
            </a:r>
            <a:r>
              <a:rPr lang="zh-CN" altLang="en-US" sz="2400" b="1" dirty="0">
                <a:solidFill>
                  <a:srgbClr val="FF0000"/>
                </a:solidFill>
              </a:rPr>
              <a:t>：</a:t>
            </a:r>
            <a:endParaRPr lang="en-US" altLang="zh-CN" sz="2400" b="1" dirty="0">
              <a:solidFill>
                <a:srgbClr val="FF0000"/>
              </a:solidFill>
            </a:endParaRPr>
          </a:p>
          <a:p>
            <a:r>
              <a:rPr lang="en-US" altLang="zh-CN" sz="1600" dirty="0"/>
              <a:t>         Arduino</a:t>
            </a:r>
            <a:r>
              <a:rPr lang="zh-CN" altLang="en-US" sz="1600" dirty="0"/>
              <a:t>控制器使用到了</a:t>
            </a:r>
            <a:r>
              <a:rPr lang="en-US" altLang="zh-CN" sz="1600" dirty="0" err="1"/>
              <a:t>pinMode</a:t>
            </a:r>
            <a:r>
              <a:rPr lang="en-US" altLang="zh-CN" sz="1600" dirty="0"/>
              <a:t>()</a:t>
            </a:r>
            <a:r>
              <a:rPr lang="zh-CN" altLang="en-US" sz="1600" dirty="0"/>
              <a:t>，引脚配置为输入模式。</a:t>
            </a:r>
            <a:br>
              <a:rPr lang="zh-CN" altLang="en-US" sz="1600" dirty="0"/>
            </a:br>
            <a:r>
              <a:rPr lang="zh-CN" altLang="en-US" sz="1600" dirty="0"/>
              <a:t>配置成输入模式后，还需要使用</a:t>
            </a:r>
            <a:r>
              <a:rPr lang="en-US" altLang="zh-CN" sz="1600" dirty="0" err="1"/>
              <a:t>digitalRead</a:t>
            </a:r>
            <a:r>
              <a:rPr lang="en-US" altLang="zh-CN" sz="1600" dirty="0"/>
              <a:t>() </a:t>
            </a:r>
            <a:r>
              <a:rPr lang="zh-CN" altLang="en-US" sz="1600" dirty="0"/>
              <a:t>读取端口状态</a:t>
            </a:r>
            <a:endParaRPr lang="en-US" altLang="zh-CN" sz="1600" dirty="0"/>
          </a:p>
          <a:p>
            <a:r>
              <a:rPr lang="zh-CN" altLang="en-US" sz="1600" dirty="0"/>
              <a:t>        参数</a:t>
            </a:r>
            <a:r>
              <a:rPr lang="en-US" altLang="zh-CN" sz="1600" dirty="0"/>
              <a:t>pin</a:t>
            </a:r>
            <a:r>
              <a:rPr lang="zh-CN" altLang="en-US" sz="1600" dirty="0"/>
              <a:t>为指定输出的引脚编号；</a:t>
            </a:r>
            <a:br>
              <a:rPr lang="zh-CN" altLang="en-US" sz="1600" dirty="0"/>
            </a:br>
            <a:r>
              <a:rPr lang="zh-CN" altLang="en-US" sz="1600" dirty="0"/>
              <a:t>        参数返回值为获取到的信号状态，</a:t>
            </a:r>
            <a:r>
              <a:rPr lang="en-US" altLang="zh-CN" sz="1600" b="1" dirty="0">
                <a:solidFill>
                  <a:srgbClr val="FF0000"/>
                </a:solidFill>
              </a:rPr>
              <a:t>1</a:t>
            </a:r>
            <a:r>
              <a:rPr lang="zh-CN" altLang="en-US" sz="1600" b="1" dirty="0">
                <a:solidFill>
                  <a:srgbClr val="FF0000"/>
                </a:solidFill>
              </a:rPr>
              <a:t>为高电平，</a:t>
            </a:r>
            <a:r>
              <a:rPr lang="en-US" altLang="zh-CN" sz="1600" b="1" dirty="0">
                <a:solidFill>
                  <a:srgbClr val="FF0000"/>
                </a:solidFill>
              </a:rPr>
              <a:t>0</a:t>
            </a:r>
            <a:r>
              <a:rPr lang="zh-CN" altLang="en-US" sz="1600" b="1" dirty="0">
                <a:solidFill>
                  <a:srgbClr val="FF0000"/>
                </a:solidFill>
              </a:rPr>
              <a:t>为低电平</a:t>
            </a:r>
            <a:endParaRPr lang="en-US" altLang="zh-CN" sz="1600" b="1" dirty="0">
              <a:solidFill>
                <a:srgbClr val="FF0000"/>
              </a:solidFill>
            </a:endParaRPr>
          </a:p>
        </p:txBody>
      </p:sp>
      <p:sp>
        <p:nvSpPr>
          <p:cNvPr id="6" name="文本框 5">
            <a:extLst>
              <a:ext uri="{FF2B5EF4-FFF2-40B4-BE49-F238E27FC236}">
                <a16:creationId xmlns:a16="http://schemas.microsoft.com/office/drawing/2014/main" id="{4CCF6B04-9C7F-4AA6-85CB-84B90616C937}"/>
              </a:ext>
            </a:extLst>
          </p:cNvPr>
          <p:cNvSpPr txBox="1"/>
          <p:nvPr/>
        </p:nvSpPr>
        <p:spPr>
          <a:xfrm>
            <a:off x="5248222" y="5110"/>
            <a:ext cx="388620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数字口输入输出函数</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252872510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EA8AFEFD-C1AC-4108-83EB-F4AD04CC053E}"/>
              </a:ext>
            </a:extLst>
          </p:cNvPr>
          <p:cNvSpPr txBox="1"/>
          <p:nvPr/>
        </p:nvSpPr>
        <p:spPr>
          <a:xfrm>
            <a:off x="7092280" y="5110"/>
            <a:ext cx="2042142"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延时函数</a:t>
            </a:r>
            <a:endParaRPr lang="zh-CN" altLang="en-US" sz="32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E36860F6-9EAA-4129-8F10-850BAC8AE243}"/>
              </a:ext>
            </a:extLst>
          </p:cNvPr>
          <p:cNvSpPr txBox="1"/>
          <p:nvPr/>
        </p:nvSpPr>
        <p:spPr>
          <a:xfrm>
            <a:off x="827584" y="589885"/>
            <a:ext cx="7226718" cy="1446550"/>
          </a:xfrm>
          <a:prstGeom prst="rect">
            <a:avLst/>
          </a:prstGeom>
          <a:noFill/>
        </p:spPr>
        <p:txBody>
          <a:bodyPr wrap="square" rtlCol="0" anchor="t">
            <a:spAutoFit/>
          </a:bodyPr>
          <a:lstStyle/>
          <a:p>
            <a:r>
              <a:rPr lang="en-US" altLang="zh-CN" sz="2400" b="1" dirty="0">
                <a:solidFill>
                  <a:srgbClr val="FF0000"/>
                </a:solidFill>
              </a:rPr>
              <a:t>delay( </a:t>
            </a:r>
            <a:r>
              <a:rPr lang="en-US" altLang="zh-CN" sz="2400" b="1" dirty="0" err="1">
                <a:solidFill>
                  <a:srgbClr val="FF0000"/>
                </a:solidFill>
              </a:rPr>
              <a:t>ms</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en-US" altLang="zh-CN" sz="1600" dirty="0"/>
              <a:t>         Arduino</a:t>
            </a:r>
            <a:r>
              <a:rPr lang="zh-CN" altLang="en-US" sz="1600" dirty="0"/>
              <a:t>提供了毫秒级和微秒级两种延时函数。运行延时函数时，会等待指定的时间，再运行此后的程序。你可以通过参数设定延时时间。</a:t>
            </a:r>
            <a:endParaRPr lang="en-US" altLang="zh-CN" sz="1600" dirty="0"/>
          </a:p>
          <a:p>
            <a:r>
              <a:rPr lang="en-US" altLang="zh-CN" sz="1600" dirty="0">
                <a:solidFill>
                  <a:srgbClr val="FF0000"/>
                </a:solidFill>
              </a:rPr>
              <a:t>        </a:t>
            </a:r>
            <a:r>
              <a:rPr lang="zh-CN" altLang="en-US" sz="1600" dirty="0">
                <a:solidFill>
                  <a:srgbClr val="FF0000"/>
                </a:solidFill>
              </a:rPr>
              <a:t>此函数为毫秒级延时</a:t>
            </a:r>
            <a:r>
              <a:rPr lang="zh-CN" altLang="en-US" sz="1600" dirty="0"/>
              <a:t>。</a:t>
            </a:r>
            <a:br>
              <a:rPr lang="zh-CN" altLang="en-US" sz="1600" dirty="0"/>
            </a:br>
            <a:r>
              <a:rPr lang="zh-CN" altLang="en-US" sz="1600" dirty="0"/>
              <a:t>        参数为时长，类型</a:t>
            </a:r>
            <a:r>
              <a:rPr lang="en-US" altLang="zh-CN" sz="1600" dirty="0"/>
              <a:t>unsigned long</a:t>
            </a:r>
            <a:r>
              <a:rPr lang="zh-CN" altLang="en-US" sz="1600" dirty="0"/>
              <a:t>。</a:t>
            </a:r>
            <a:endParaRPr lang="en-US" altLang="zh-CN" sz="1600" dirty="0"/>
          </a:p>
        </p:txBody>
      </p:sp>
      <p:sp>
        <p:nvSpPr>
          <p:cNvPr id="5" name="文本框 4">
            <a:extLst>
              <a:ext uri="{FF2B5EF4-FFF2-40B4-BE49-F238E27FC236}">
                <a16:creationId xmlns:a16="http://schemas.microsoft.com/office/drawing/2014/main" id="{36CEA83A-B311-4D31-B2EF-7B882ACB841F}"/>
              </a:ext>
            </a:extLst>
          </p:cNvPr>
          <p:cNvSpPr txBox="1"/>
          <p:nvPr/>
        </p:nvSpPr>
        <p:spPr>
          <a:xfrm>
            <a:off x="827584" y="2271111"/>
            <a:ext cx="7226718" cy="984885"/>
          </a:xfrm>
          <a:prstGeom prst="rect">
            <a:avLst/>
          </a:prstGeom>
          <a:noFill/>
        </p:spPr>
        <p:txBody>
          <a:bodyPr wrap="square" rtlCol="0" anchor="t">
            <a:spAutoFit/>
          </a:bodyPr>
          <a:lstStyle/>
          <a:p>
            <a:r>
              <a:rPr lang="en-US" altLang="zh-CN" sz="2400" b="1" dirty="0" err="1">
                <a:solidFill>
                  <a:srgbClr val="FF0000"/>
                </a:solidFill>
              </a:rPr>
              <a:t>delayMicroseconds</a:t>
            </a:r>
            <a:r>
              <a:rPr lang="en-US" altLang="zh-CN" sz="2400" b="1" dirty="0">
                <a:solidFill>
                  <a:srgbClr val="FF0000"/>
                </a:solidFill>
              </a:rPr>
              <a:t>( us )</a:t>
            </a:r>
            <a:r>
              <a:rPr lang="zh-CN" altLang="en-US" sz="2400" b="1" dirty="0">
                <a:solidFill>
                  <a:srgbClr val="FF0000"/>
                </a:solidFill>
              </a:rPr>
              <a:t>：</a:t>
            </a:r>
            <a:endParaRPr lang="en-US" altLang="zh-CN" sz="2400" b="1" dirty="0">
              <a:solidFill>
                <a:srgbClr val="FF0000"/>
              </a:solidFill>
            </a:endParaRPr>
          </a:p>
          <a:p>
            <a:r>
              <a:rPr lang="en-US" altLang="zh-CN" sz="1600" dirty="0">
                <a:solidFill>
                  <a:srgbClr val="FF0000"/>
                </a:solidFill>
              </a:rPr>
              <a:t>        </a:t>
            </a:r>
            <a:r>
              <a:rPr lang="zh-CN" altLang="en-US" sz="1600" dirty="0">
                <a:solidFill>
                  <a:srgbClr val="FF0000"/>
                </a:solidFill>
              </a:rPr>
              <a:t>此函数为微秒级延时。</a:t>
            </a:r>
            <a:br>
              <a:rPr lang="zh-CN" altLang="en-US" sz="1600" dirty="0"/>
            </a:br>
            <a:r>
              <a:rPr lang="zh-CN" altLang="en-US" sz="1600" dirty="0"/>
              <a:t>        参数为时长，类型</a:t>
            </a:r>
            <a:r>
              <a:rPr lang="en-US" altLang="zh-CN" sz="1600" dirty="0"/>
              <a:t>unsigned long</a:t>
            </a:r>
            <a:r>
              <a:rPr lang="zh-CN" altLang="en-US" sz="1600" dirty="0"/>
              <a:t>。</a:t>
            </a:r>
            <a:endParaRPr lang="en-US" altLang="zh-CN" sz="1600" dirty="0"/>
          </a:p>
        </p:txBody>
      </p:sp>
      <p:sp>
        <p:nvSpPr>
          <p:cNvPr id="2" name="矩形 1">
            <a:extLst>
              <a:ext uri="{FF2B5EF4-FFF2-40B4-BE49-F238E27FC236}">
                <a16:creationId xmlns:a16="http://schemas.microsoft.com/office/drawing/2014/main" id="{72130D6D-E5A1-4081-B129-2D8E40D84B28}"/>
              </a:ext>
            </a:extLst>
          </p:cNvPr>
          <p:cNvSpPr/>
          <p:nvPr/>
        </p:nvSpPr>
        <p:spPr>
          <a:xfrm>
            <a:off x="2071956" y="4475558"/>
            <a:ext cx="5136342" cy="369332"/>
          </a:xfrm>
          <a:prstGeom prst="rect">
            <a:avLst/>
          </a:prstGeom>
        </p:spPr>
        <p:txBody>
          <a:bodyPr wrap="none">
            <a:spAutoFit/>
          </a:bodyPr>
          <a:lstStyle/>
          <a:p>
            <a:r>
              <a:rPr lang="zh-CN" altLang="en-US" b="1" dirty="0">
                <a:solidFill>
                  <a:srgbClr val="333333"/>
                </a:solidFill>
                <a:latin typeface="Helvetica Neue"/>
              </a:rPr>
              <a:t>注：</a:t>
            </a:r>
            <a:r>
              <a:rPr lang="en-US" altLang="zh-CN" b="1" dirty="0">
                <a:solidFill>
                  <a:srgbClr val="333333"/>
                </a:solidFill>
                <a:latin typeface="Helvetica Neue"/>
              </a:rPr>
              <a:t>Arduino Uno</a:t>
            </a:r>
            <a:r>
              <a:rPr lang="zh-CN" altLang="en-US" b="1" dirty="0">
                <a:solidFill>
                  <a:srgbClr val="333333"/>
                </a:solidFill>
                <a:latin typeface="Helvetica Neue"/>
              </a:rPr>
              <a:t>上的延时操作精度为</a:t>
            </a:r>
            <a:r>
              <a:rPr lang="en-US" altLang="zh-CN" b="1" dirty="0">
                <a:solidFill>
                  <a:srgbClr val="333333"/>
                </a:solidFill>
                <a:latin typeface="Helvetica Neue"/>
              </a:rPr>
              <a:t>+-0.5</a:t>
            </a:r>
            <a:r>
              <a:rPr lang="zh-CN" altLang="en-US" b="1" dirty="0">
                <a:solidFill>
                  <a:srgbClr val="333333"/>
                </a:solidFill>
                <a:latin typeface="Helvetica Neue"/>
              </a:rPr>
              <a:t>微秒</a:t>
            </a:r>
            <a:endParaRPr lang="zh-CN" altLang="en-US" b="1" dirty="0"/>
          </a:p>
        </p:txBody>
      </p:sp>
    </p:spTree>
    <p:extLst>
      <p:ext uri="{BB962C8B-B14F-4D97-AF65-F5344CB8AC3E}">
        <p14:creationId xmlns:p14="http://schemas.microsoft.com/office/powerpoint/2010/main" val="74343755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6510" y="695325"/>
            <a:ext cx="9177655" cy="3968750"/>
          </a:xfrm>
          <a:prstGeom prst="rect">
            <a:avLst/>
          </a:prstGeom>
          <a:solidFill>
            <a:srgbClr val="D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5" name="文本框 4"/>
          <p:cNvSpPr txBox="1"/>
          <p:nvPr/>
        </p:nvSpPr>
        <p:spPr>
          <a:xfrm>
            <a:off x="899592" y="692433"/>
            <a:ext cx="7160895" cy="3524876"/>
          </a:xfrm>
          <a:prstGeom prst="rect">
            <a:avLst/>
          </a:prstGeom>
          <a:noFill/>
        </p:spPr>
        <p:txBody>
          <a:bodyPr wrap="square" rtlCol="0" anchor="t">
            <a:spAutoFit/>
          </a:bodyPr>
          <a:lstStyle/>
          <a:p>
            <a:pPr marL="0" lvl="0" indent="0" algn="ctr" eaLnBrk="1" hangingPunct="1">
              <a:lnSpc>
                <a:spcPct val="150000"/>
              </a:lnSpc>
              <a:spcBef>
                <a:spcPct val="0"/>
              </a:spcBef>
              <a:buNone/>
            </a:pPr>
            <a:r>
              <a:rPr lang="zh-CN" altLang="en-US" sz="4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声   明</a:t>
            </a:r>
            <a:endParaRPr lang="en-US" altLang="zh-CN" sz="4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、本视频内容仅用于教学，切勿上传网络</a:t>
            </a:r>
            <a:endPar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、鉴于本人水平有限，难免有错误和不妥之处，恳请大家批评交流指正。</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en-US" altLang="zh-CN"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2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、感谢领导、同事和家人的支持与鼓励</a:t>
            </a:r>
            <a:endParaRPr lang="en-US" altLang="zh-CN"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0" name="内容占位符 59"/>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5880" y="86995"/>
            <a:ext cx="3886200" cy="419100"/>
          </a:xfrm>
          <a:prstGeom prst="rect">
            <a:avLst/>
          </a:prstGeom>
        </p:spPr>
      </p:pic>
    </p:spTree>
    <p:extLst>
      <p:ext uri="{BB962C8B-B14F-4D97-AF65-F5344CB8AC3E}">
        <p14:creationId xmlns:p14="http://schemas.microsoft.com/office/powerpoint/2010/main" val="55878123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34399" y="0"/>
            <a:ext cx="3886200" cy="419100"/>
          </a:xfrm>
        </p:spPr>
      </p:pic>
      <p:sp>
        <p:nvSpPr>
          <p:cNvPr id="3" name="文本框 2">
            <a:extLst>
              <a:ext uri="{FF2B5EF4-FFF2-40B4-BE49-F238E27FC236}">
                <a16:creationId xmlns:a16="http://schemas.microsoft.com/office/drawing/2014/main" id="{AA778FF3-F91E-4179-90E2-6C0FE4004750}"/>
              </a:ext>
            </a:extLst>
          </p:cNvPr>
          <p:cNvSpPr txBox="1"/>
          <p:nvPr/>
        </p:nvSpPr>
        <p:spPr>
          <a:xfrm>
            <a:off x="6588224" y="5110"/>
            <a:ext cx="2546198"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数字口输出案例</a:t>
            </a:r>
            <a:endParaRPr lang="zh-CN" altLang="en-US" sz="2400" b="1" i="0" dirty="0">
              <a:latin typeface="方正大黑简体" panose="03000509000000000000" charset="-122"/>
              <a:ea typeface="方正大黑简体" panose="03000509000000000000" charset="-122"/>
              <a:sym typeface="+mn-ea"/>
            </a:endParaRPr>
          </a:p>
        </p:txBody>
      </p:sp>
      <p:sp>
        <p:nvSpPr>
          <p:cNvPr id="2" name="矩形 1">
            <a:extLst>
              <a:ext uri="{FF2B5EF4-FFF2-40B4-BE49-F238E27FC236}">
                <a16:creationId xmlns:a16="http://schemas.microsoft.com/office/drawing/2014/main" id="{3C52B5E7-8E77-4176-A308-B5A4289F3D4F}"/>
              </a:ext>
            </a:extLst>
          </p:cNvPr>
          <p:cNvSpPr/>
          <p:nvPr/>
        </p:nvSpPr>
        <p:spPr>
          <a:xfrm>
            <a:off x="683568" y="411510"/>
            <a:ext cx="7128792" cy="4708981"/>
          </a:xfrm>
          <a:prstGeom prst="rect">
            <a:avLst/>
          </a:prstGeom>
        </p:spPr>
        <p:txBody>
          <a:bodyPr wrap="square">
            <a:spAutoFit/>
          </a:bodyPr>
          <a:lstStyle/>
          <a:p>
            <a:r>
              <a:rPr lang="zh-CN" altLang="en-US" sz="1200" dirty="0"/>
              <a:t>/*</a:t>
            </a:r>
          </a:p>
          <a:p>
            <a:r>
              <a:rPr lang="zh-CN" altLang="en-US" sz="1200" dirty="0"/>
              <a:t>**厂家：浙江科技学院</a:t>
            </a:r>
          </a:p>
          <a:p>
            <a:r>
              <a:rPr lang="zh-CN" altLang="en-US" sz="1200" dirty="0"/>
              <a:t>**开发：张志义</a:t>
            </a:r>
          </a:p>
          <a:p>
            <a:r>
              <a:rPr lang="zh-CN" altLang="en-US" sz="1200" dirty="0"/>
              <a:t>**功能：I3和I2口闪烁</a:t>
            </a:r>
          </a:p>
          <a:p>
            <a:r>
              <a:rPr lang="zh-CN" altLang="en-US" sz="1200" dirty="0"/>
              <a:t>**版本：V1.O</a:t>
            </a:r>
          </a:p>
          <a:p>
            <a:r>
              <a:rPr lang="zh-CN" altLang="en-US" sz="1200" dirty="0"/>
              <a:t>**时间：2020-4-1</a:t>
            </a:r>
          </a:p>
          <a:p>
            <a:r>
              <a:rPr lang="zh-CN" altLang="en-US" sz="1200" dirty="0"/>
              <a:t>*/</a:t>
            </a:r>
          </a:p>
          <a:p>
            <a:r>
              <a:rPr lang="zh-CN" altLang="en-US" sz="1200" dirty="0"/>
              <a:t>//int led1 = 3;   //全局变量定义，存储于RAM</a:t>
            </a:r>
          </a:p>
          <a:p>
            <a:r>
              <a:rPr lang="zh-CN" altLang="en-US" sz="1200" dirty="0"/>
              <a:t>//int led2 = 2;   //全局变量定义，存储于RAM</a:t>
            </a:r>
          </a:p>
          <a:p>
            <a:r>
              <a:rPr lang="zh-CN" altLang="en-US" sz="1200" dirty="0"/>
              <a:t>#define led1 3    //宏定义，预处理，存储于FLASH</a:t>
            </a:r>
          </a:p>
          <a:p>
            <a:r>
              <a:rPr lang="zh-CN" altLang="en-US" sz="1200" dirty="0"/>
              <a:t>#define led2 2    //宏定义，预处理，存储于FLASH</a:t>
            </a:r>
          </a:p>
          <a:p>
            <a:r>
              <a:rPr lang="zh-CN" altLang="en-US" sz="1200" dirty="0"/>
              <a:t>void setup() </a:t>
            </a:r>
          </a:p>
          <a:p>
            <a:r>
              <a:rPr lang="zh-CN" altLang="en-US" sz="1200" dirty="0"/>
              <a:t>{</a:t>
            </a:r>
          </a:p>
          <a:p>
            <a:r>
              <a:rPr lang="zh-CN" altLang="en-US" sz="1200" dirty="0"/>
              <a:t>  </a:t>
            </a:r>
            <a:r>
              <a:rPr lang="zh-CN" altLang="en-US" sz="1200" b="1" dirty="0">
                <a:solidFill>
                  <a:srgbClr val="FF0000"/>
                </a:solidFill>
              </a:rPr>
              <a:t>pinMode(led1, OUTPUT);   </a:t>
            </a:r>
            <a:r>
              <a:rPr lang="zh-CN" altLang="en-US" sz="1200" dirty="0"/>
              <a:t>//设定数字端口模式=输出</a:t>
            </a:r>
          </a:p>
          <a:p>
            <a:r>
              <a:rPr lang="zh-CN" altLang="en-US" sz="1200" dirty="0"/>
              <a:t>  pinMode(led2, OUTPUT);   //设定数字端口模式=输出</a:t>
            </a:r>
          </a:p>
          <a:p>
            <a:r>
              <a:rPr lang="zh-CN" altLang="en-US" sz="1200" dirty="0"/>
              <a:t>}</a:t>
            </a:r>
          </a:p>
          <a:p>
            <a:r>
              <a:rPr lang="zh-CN" altLang="en-US" sz="1200" dirty="0"/>
              <a:t>void loop()</a:t>
            </a:r>
          </a:p>
          <a:p>
            <a:r>
              <a:rPr lang="zh-CN" altLang="en-US" sz="1200" dirty="0"/>
              <a:t>{</a:t>
            </a:r>
          </a:p>
          <a:p>
            <a:r>
              <a:rPr lang="zh-CN" altLang="en-US" sz="1200" dirty="0"/>
              <a:t>  digitalWrite(led1, HIGH);    // 点亮LED</a:t>
            </a:r>
          </a:p>
          <a:p>
            <a:r>
              <a:rPr lang="zh-CN" altLang="en-US" sz="1200" dirty="0"/>
              <a:t>  digitalWrite(led2, LOW);     // 点亮LED</a:t>
            </a:r>
          </a:p>
          <a:p>
            <a:r>
              <a:rPr lang="zh-CN" altLang="en-US" sz="1200" dirty="0"/>
              <a:t>  delay(1000);                 // 等待一秒钟</a:t>
            </a:r>
          </a:p>
          <a:p>
            <a:r>
              <a:rPr lang="zh-CN" altLang="en-US" sz="1200" dirty="0"/>
              <a:t>  digitalWrite(led1, LOW);     // 通过将引脚电平拉低，关闭LED</a:t>
            </a:r>
          </a:p>
          <a:p>
            <a:r>
              <a:rPr lang="zh-CN" altLang="en-US" sz="1200" dirty="0"/>
              <a:t>  digitalWrite(led2, HIGH);    // 点亮LED</a:t>
            </a:r>
          </a:p>
          <a:p>
            <a:r>
              <a:rPr lang="zh-CN" altLang="en-US" sz="1200" dirty="0"/>
              <a:t>  delay(1000);                 // 等待一秒钟</a:t>
            </a:r>
          </a:p>
          <a:p>
            <a:r>
              <a:rPr lang="zh-CN" altLang="en-US" sz="1200" dirty="0"/>
              <a:t>}</a:t>
            </a:r>
          </a:p>
        </p:txBody>
      </p:sp>
    </p:spTree>
    <p:extLst>
      <p:ext uri="{BB962C8B-B14F-4D97-AF65-F5344CB8AC3E}">
        <p14:creationId xmlns:p14="http://schemas.microsoft.com/office/powerpoint/2010/main" val="144002106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34399" y="0"/>
            <a:ext cx="3886200" cy="419100"/>
          </a:xfrm>
        </p:spPr>
      </p:pic>
      <p:sp>
        <p:nvSpPr>
          <p:cNvPr id="3" name="文本框 2">
            <a:extLst>
              <a:ext uri="{FF2B5EF4-FFF2-40B4-BE49-F238E27FC236}">
                <a16:creationId xmlns:a16="http://schemas.microsoft.com/office/drawing/2014/main" id="{AA778FF3-F91E-4179-90E2-6C0FE4004750}"/>
              </a:ext>
            </a:extLst>
          </p:cNvPr>
          <p:cNvSpPr txBox="1"/>
          <p:nvPr/>
        </p:nvSpPr>
        <p:spPr>
          <a:xfrm>
            <a:off x="5809622" y="0"/>
            <a:ext cx="3338286"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数字口输出案例视频</a:t>
            </a:r>
            <a:endParaRPr lang="zh-CN" altLang="en-US" sz="24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08331341-F712-4C6E-9E5B-4850089FD159}"/>
              </a:ext>
            </a:extLst>
          </p:cNvPr>
          <p:cNvSpPr txBox="1"/>
          <p:nvPr/>
        </p:nvSpPr>
        <p:spPr>
          <a:xfrm>
            <a:off x="3419872" y="1986975"/>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
        <p:nvSpPr>
          <p:cNvPr id="5" name="文本框 4">
            <a:extLst>
              <a:ext uri="{FF2B5EF4-FFF2-40B4-BE49-F238E27FC236}">
                <a16:creationId xmlns:a16="http://schemas.microsoft.com/office/drawing/2014/main" id="{131DDBBA-DFF8-4FDD-89B9-F0E56245B01D}"/>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21</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08713822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6F31F9D8-2FD0-483A-BDC8-82407735FDD8}"/>
              </a:ext>
            </a:extLst>
          </p:cNvPr>
          <p:cNvSpPr txBox="1"/>
          <p:nvPr/>
        </p:nvSpPr>
        <p:spPr>
          <a:xfrm>
            <a:off x="6588224" y="5110"/>
            <a:ext cx="2546198"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数字口输入案例</a:t>
            </a:r>
            <a:endParaRPr lang="zh-CN" altLang="en-US" sz="2400" b="1" i="0" dirty="0">
              <a:latin typeface="方正大黑简体" panose="03000509000000000000" charset="-122"/>
              <a:ea typeface="方正大黑简体" panose="03000509000000000000" charset="-122"/>
              <a:sym typeface="+mn-ea"/>
            </a:endParaRPr>
          </a:p>
        </p:txBody>
      </p:sp>
      <p:sp>
        <p:nvSpPr>
          <p:cNvPr id="2" name="矩形 1">
            <a:extLst>
              <a:ext uri="{FF2B5EF4-FFF2-40B4-BE49-F238E27FC236}">
                <a16:creationId xmlns:a16="http://schemas.microsoft.com/office/drawing/2014/main" id="{10810321-2B9D-4BBE-B50F-03514BBCCD81}"/>
              </a:ext>
            </a:extLst>
          </p:cNvPr>
          <p:cNvSpPr/>
          <p:nvPr/>
        </p:nvSpPr>
        <p:spPr>
          <a:xfrm>
            <a:off x="4994465" y="466775"/>
            <a:ext cx="4139952" cy="2031325"/>
          </a:xfrm>
          <a:prstGeom prst="rect">
            <a:avLst/>
          </a:prstGeom>
        </p:spPr>
        <p:txBody>
          <a:bodyPr wrap="square">
            <a:spAutoFit/>
          </a:bodyPr>
          <a:lstStyle/>
          <a:p>
            <a:r>
              <a:rPr lang="zh-CN" altLang="en-US" dirty="0"/>
              <a:t>/*</a:t>
            </a:r>
          </a:p>
          <a:p>
            <a:r>
              <a:rPr lang="zh-CN" altLang="en-US" dirty="0"/>
              <a:t>**厂家：浙江科技学院</a:t>
            </a:r>
          </a:p>
          <a:p>
            <a:r>
              <a:rPr lang="zh-CN" altLang="en-US" dirty="0"/>
              <a:t>**开发：张志义</a:t>
            </a:r>
          </a:p>
          <a:p>
            <a:r>
              <a:rPr lang="zh-CN" altLang="en-US" dirty="0"/>
              <a:t>**功能：I4口输入，确定I3口输出灯</a:t>
            </a:r>
          </a:p>
          <a:p>
            <a:r>
              <a:rPr lang="zh-CN" altLang="en-US" dirty="0"/>
              <a:t>**版本：V1.O</a:t>
            </a:r>
          </a:p>
          <a:p>
            <a:r>
              <a:rPr lang="zh-CN" altLang="en-US" dirty="0"/>
              <a:t>**时间：2020-4-1</a:t>
            </a:r>
          </a:p>
          <a:p>
            <a:r>
              <a:rPr lang="zh-CN" altLang="en-US" dirty="0"/>
              <a:t>*/</a:t>
            </a:r>
          </a:p>
        </p:txBody>
      </p:sp>
      <p:sp>
        <p:nvSpPr>
          <p:cNvPr id="5" name="矩形 4">
            <a:extLst>
              <a:ext uri="{FF2B5EF4-FFF2-40B4-BE49-F238E27FC236}">
                <a16:creationId xmlns:a16="http://schemas.microsoft.com/office/drawing/2014/main" id="{D0D23D79-3B44-4E1B-89DD-6FE98F0981F2}"/>
              </a:ext>
            </a:extLst>
          </p:cNvPr>
          <p:cNvSpPr/>
          <p:nvPr/>
        </p:nvSpPr>
        <p:spPr>
          <a:xfrm>
            <a:off x="117011" y="526852"/>
            <a:ext cx="5895149" cy="4401205"/>
          </a:xfrm>
          <a:prstGeom prst="rect">
            <a:avLst/>
          </a:prstGeom>
        </p:spPr>
        <p:txBody>
          <a:bodyPr wrap="square">
            <a:spAutoFit/>
          </a:bodyPr>
          <a:lstStyle/>
          <a:p>
            <a:r>
              <a:rPr lang="zh-CN" altLang="en-US" sz="1400" dirty="0"/>
              <a:t>#define Key1   4     //宏定义，预处理，存储于FLASH</a:t>
            </a:r>
          </a:p>
          <a:p>
            <a:r>
              <a:rPr lang="zh-CN" altLang="en-US" sz="1400" dirty="0"/>
              <a:t>#define led1    3     //宏定义，预处理，存储于FLASH</a:t>
            </a:r>
          </a:p>
          <a:p>
            <a:r>
              <a:rPr lang="zh-CN" altLang="en-US" sz="1400" dirty="0"/>
              <a:t>int val;                      //定义变量val</a:t>
            </a:r>
          </a:p>
          <a:p>
            <a:r>
              <a:rPr lang="zh-CN" altLang="en-US" sz="1400" dirty="0"/>
              <a:t>void setup()</a:t>
            </a:r>
          </a:p>
          <a:p>
            <a:r>
              <a:rPr lang="zh-CN" altLang="en-US" sz="1400" dirty="0"/>
              <a:t>{</a:t>
            </a:r>
          </a:p>
          <a:p>
            <a:r>
              <a:rPr lang="zh-CN" altLang="en-US" sz="1400" dirty="0"/>
              <a:t>pinMode(led1,OUTPUT);   //定义小灯接口为输出接口</a:t>
            </a:r>
          </a:p>
          <a:p>
            <a:r>
              <a:rPr lang="zh-CN" altLang="en-US" sz="1400" dirty="0"/>
              <a:t>pinMode(Key1,INPUT);      //定义按键接口为输入接口</a:t>
            </a:r>
          </a:p>
          <a:p>
            <a:r>
              <a:rPr lang="zh-CN" altLang="en-US" sz="1400" dirty="0"/>
              <a:t>}</a:t>
            </a:r>
          </a:p>
          <a:p>
            <a:r>
              <a:rPr lang="zh-CN" altLang="en-US" sz="1400" dirty="0"/>
              <a:t>void loop()</a:t>
            </a:r>
          </a:p>
          <a:p>
            <a:r>
              <a:rPr lang="zh-CN" altLang="en-US" sz="1400" dirty="0"/>
              <a:t>{</a:t>
            </a:r>
          </a:p>
          <a:p>
            <a:r>
              <a:rPr lang="zh-CN" altLang="en-US" sz="1400" dirty="0"/>
              <a:t>    val=digitalRead(Key1);       //读取数字4 口电平值赋给val</a:t>
            </a:r>
          </a:p>
          <a:p>
            <a:r>
              <a:rPr lang="zh-CN" altLang="en-US" sz="1400" dirty="0"/>
              <a:t>    if  ( val==LOW )                     //检测按键是否按下，按键按下时小灯亮起</a:t>
            </a:r>
          </a:p>
          <a:p>
            <a:r>
              <a:rPr lang="zh-CN" altLang="en-US" sz="1400" dirty="0"/>
              <a:t>    {</a:t>
            </a:r>
          </a:p>
          <a:p>
            <a:r>
              <a:rPr lang="zh-CN" altLang="en-US" sz="1400" dirty="0"/>
              <a:t>        digitalWrite(led1,LOW);</a:t>
            </a:r>
          </a:p>
          <a:p>
            <a:r>
              <a:rPr lang="zh-CN" altLang="en-US" sz="1400" dirty="0"/>
              <a:t>    }</a:t>
            </a:r>
          </a:p>
          <a:p>
            <a:r>
              <a:rPr lang="zh-CN" altLang="en-US" sz="1400" dirty="0"/>
              <a:t>    else</a:t>
            </a:r>
          </a:p>
          <a:p>
            <a:r>
              <a:rPr lang="zh-CN" altLang="en-US" sz="1400" dirty="0"/>
              <a:t>    { </a:t>
            </a:r>
          </a:p>
          <a:p>
            <a:r>
              <a:rPr lang="zh-CN" altLang="en-US" sz="1400" dirty="0"/>
              <a:t>        digitalWrite(led1,HIGH);</a:t>
            </a:r>
          </a:p>
          <a:p>
            <a:r>
              <a:rPr lang="zh-CN" altLang="en-US" sz="1400" dirty="0"/>
              <a:t>    }</a:t>
            </a:r>
          </a:p>
          <a:p>
            <a:r>
              <a:rPr lang="zh-CN" altLang="en-US" sz="1400" dirty="0"/>
              <a:t>}</a:t>
            </a:r>
          </a:p>
        </p:txBody>
      </p:sp>
    </p:spTree>
    <p:extLst>
      <p:ext uri="{BB962C8B-B14F-4D97-AF65-F5344CB8AC3E}">
        <p14:creationId xmlns:p14="http://schemas.microsoft.com/office/powerpoint/2010/main" val="410383678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34399" y="0"/>
            <a:ext cx="3886200" cy="419100"/>
          </a:xfrm>
        </p:spPr>
      </p:pic>
      <p:sp>
        <p:nvSpPr>
          <p:cNvPr id="3" name="文本框 2">
            <a:extLst>
              <a:ext uri="{FF2B5EF4-FFF2-40B4-BE49-F238E27FC236}">
                <a16:creationId xmlns:a16="http://schemas.microsoft.com/office/drawing/2014/main" id="{AA778FF3-F91E-4179-90E2-6C0FE4004750}"/>
              </a:ext>
            </a:extLst>
          </p:cNvPr>
          <p:cNvSpPr txBox="1"/>
          <p:nvPr/>
        </p:nvSpPr>
        <p:spPr>
          <a:xfrm>
            <a:off x="5809622" y="0"/>
            <a:ext cx="3338286"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数字口输入案例视频</a:t>
            </a:r>
            <a:endParaRPr lang="zh-CN" altLang="en-US" sz="24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76B9B02F-A537-4D11-98C5-B9B006AAA497}"/>
              </a:ext>
            </a:extLst>
          </p:cNvPr>
          <p:cNvSpPr txBox="1"/>
          <p:nvPr/>
        </p:nvSpPr>
        <p:spPr>
          <a:xfrm>
            <a:off x="3419872" y="1986975"/>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Tree>
    <p:extLst>
      <p:ext uri="{BB962C8B-B14F-4D97-AF65-F5344CB8AC3E}">
        <p14:creationId xmlns:p14="http://schemas.microsoft.com/office/powerpoint/2010/main" val="329111589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4015A0DA-E327-45B8-81D0-C26343FF583A}"/>
              </a:ext>
            </a:extLst>
          </p:cNvPr>
          <p:cNvSpPr txBox="1"/>
          <p:nvPr/>
        </p:nvSpPr>
        <p:spPr>
          <a:xfrm>
            <a:off x="2699792" y="670630"/>
            <a:ext cx="388620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课后作业布置</a:t>
            </a:r>
            <a:endParaRPr lang="zh-CN" altLang="en-US" sz="3200" b="1" i="0" dirty="0">
              <a:latin typeface="方正大黑简体" panose="03000509000000000000" charset="-122"/>
              <a:ea typeface="方正大黑简体" panose="03000509000000000000" charset="-122"/>
              <a:sym typeface="+mn-ea"/>
            </a:endParaRPr>
          </a:p>
        </p:txBody>
      </p:sp>
      <p:sp>
        <p:nvSpPr>
          <p:cNvPr id="5" name="矩形 4">
            <a:extLst>
              <a:ext uri="{FF2B5EF4-FFF2-40B4-BE49-F238E27FC236}">
                <a16:creationId xmlns:a16="http://schemas.microsoft.com/office/drawing/2014/main" id="{5F8139AA-981E-4573-852C-AF93B50591FC}"/>
              </a:ext>
            </a:extLst>
          </p:cNvPr>
          <p:cNvSpPr/>
          <p:nvPr/>
        </p:nvSpPr>
        <p:spPr>
          <a:xfrm>
            <a:off x="1223628" y="1556087"/>
            <a:ext cx="6696744" cy="2308324"/>
          </a:xfrm>
          <a:prstGeom prst="rect">
            <a:avLst/>
          </a:prstGeom>
        </p:spPr>
        <p:txBody>
          <a:bodyPr wrap="square">
            <a:spAutoFit/>
          </a:bodyPr>
          <a:lstStyle/>
          <a:p>
            <a:r>
              <a:rPr lang="zh-CN" altLang="en-US" b="1" dirty="0">
                <a:solidFill>
                  <a:srgbClr val="333333"/>
                </a:solidFill>
                <a:latin typeface="Helvetica Neue"/>
              </a:rPr>
              <a:t>请编写一段程序实现以下功能：</a:t>
            </a:r>
            <a:endParaRPr lang="en-US" altLang="zh-CN" b="1" dirty="0">
              <a:solidFill>
                <a:srgbClr val="333333"/>
              </a:solidFill>
              <a:latin typeface="Helvetica Neue"/>
            </a:endParaRPr>
          </a:p>
          <a:p>
            <a:r>
              <a:rPr lang="en-US" altLang="zh-CN" b="1" dirty="0">
                <a:solidFill>
                  <a:srgbClr val="333333"/>
                </a:solidFill>
                <a:latin typeface="Helvetica Neue"/>
              </a:rPr>
              <a:t>1</a:t>
            </a:r>
            <a:r>
              <a:rPr lang="zh-CN" altLang="en-US" b="1" dirty="0">
                <a:solidFill>
                  <a:srgbClr val="333333"/>
                </a:solidFill>
                <a:latin typeface="Helvetica Neue"/>
              </a:rPr>
              <a:t>、一个按键（数字端口</a:t>
            </a:r>
            <a:r>
              <a:rPr lang="en-US" altLang="zh-CN" b="1" dirty="0">
                <a:solidFill>
                  <a:srgbClr val="333333"/>
                </a:solidFill>
                <a:latin typeface="Helvetica Neue"/>
              </a:rPr>
              <a:t>=5</a:t>
            </a:r>
            <a:r>
              <a:rPr lang="zh-CN" altLang="en-US" b="1" dirty="0">
                <a:solidFill>
                  <a:srgbClr val="333333"/>
                </a:solidFill>
                <a:latin typeface="Helvetica Neue"/>
              </a:rPr>
              <a:t>）</a:t>
            </a:r>
            <a:endParaRPr lang="en-US" altLang="zh-CN" b="1" dirty="0">
              <a:solidFill>
                <a:srgbClr val="333333"/>
              </a:solidFill>
              <a:latin typeface="Helvetica Neue"/>
            </a:endParaRPr>
          </a:p>
          <a:p>
            <a:r>
              <a:rPr lang="en-US" altLang="zh-CN" b="1" dirty="0">
                <a:solidFill>
                  <a:srgbClr val="333333"/>
                </a:solidFill>
                <a:latin typeface="Helvetica Neue"/>
              </a:rPr>
              <a:t>2</a:t>
            </a:r>
            <a:r>
              <a:rPr lang="zh-CN" altLang="en-US" b="1" dirty="0">
                <a:solidFill>
                  <a:srgbClr val="333333"/>
                </a:solidFill>
                <a:latin typeface="Helvetica Neue"/>
              </a:rPr>
              <a:t>、一个指示灯（数字端口</a:t>
            </a:r>
            <a:r>
              <a:rPr lang="en-US" altLang="zh-CN" b="1" dirty="0">
                <a:solidFill>
                  <a:srgbClr val="333333"/>
                </a:solidFill>
                <a:latin typeface="Helvetica Neue"/>
              </a:rPr>
              <a:t>=7</a:t>
            </a:r>
            <a:r>
              <a:rPr lang="zh-CN" altLang="en-US" b="1" dirty="0">
                <a:solidFill>
                  <a:srgbClr val="333333"/>
                </a:solidFill>
                <a:latin typeface="Helvetica Neue"/>
              </a:rPr>
              <a:t>）</a:t>
            </a:r>
            <a:endParaRPr lang="en-US" altLang="zh-CN" b="1" dirty="0">
              <a:solidFill>
                <a:srgbClr val="333333"/>
              </a:solidFill>
              <a:latin typeface="Helvetica Neue"/>
            </a:endParaRPr>
          </a:p>
          <a:p>
            <a:r>
              <a:rPr lang="zh-CN" altLang="en-US" b="1" dirty="0">
                <a:solidFill>
                  <a:srgbClr val="333333"/>
                </a:solidFill>
                <a:latin typeface="Helvetica Neue"/>
              </a:rPr>
              <a:t>当按键奇数次按时：</a:t>
            </a:r>
            <a:endParaRPr lang="en-US" altLang="zh-CN" b="1" dirty="0">
              <a:solidFill>
                <a:srgbClr val="333333"/>
              </a:solidFill>
              <a:latin typeface="Helvetica Neue"/>
            </a:endParaRPr>
          </a:p>
          <a:p>
            <a:r>
              <a:rPr lang="en-US" altLang="zh-CN" b="1" dirty="0">
                <a:solidFill>
                  <a:srgbClr val="333333"/>
                </a:solidFill>
                <a:latin typeface="Helvetica Neue"/>
              </a:rPr>
              <a:t>       </a:t>
            </a:r>
            <a:r>
              <a:rPr lang="zh-CN" altLang="en-US" b="1" dirty="0">
                <a:solidFill>
                  <a:srgbClr val="333333"/>
                </a:solidFill>
                <a:latin typeface="Helvetica Neue"/>
              </a:rPr>
              <a:t>指示灯以</a:t>
            </a:r>
            <a:r>
              <a:rPr lang="en-US" altLang="zh-CN" b="1" dirty="0">
                <a:solidFill>
                  <a:srgbClr val="333333"/>
                </a:solidFill>
                <a:latin typeface="Helvetica Neue"/>
              </a:rPr>
              <a:t>0.5</a:t>
            </a:r>
            <a:r>
              <a:rPr lang="zh-CN" altLang="en-US" b="1" dirty="0">
                <a:solidFill>
                  <a:srgbClr val="333333"/>
                </a:solidFill>
                <a:latin typeface="Helvetica Neue"/>
              </a:rPr>
              <a:t>秒的频率进行闪烁。</a:t>
            </a:r>
            <a:endParaRPr lang="en-US" altLang="zh-CN" b="1" dirty="0">
              <a:solidFill>
                <a:srgbClr val="333333"/>
              </a:solidFill>
              <a:latin typeface="Helvetica Neue"/>
            </a:endParaRPr>
          </a:p>
          <a:p>
            <a:r>
              <a:rPr lang="zh-CN" altLang="en-US" b="1" dirty="0">
                <a:solidFill>
                  <a:srgbClr val="333333"/>
                </a:solidFill>
                <a:latin typeface="Helvetica Neue"/>
              </a:rPr>
              <a:t>当按键偶数次按时：</a:t>
            </a:r>
            <a:endParaRPr lang="en-US" altLang="zh-CN" b="1" dirty="0">
              <a:solidFill>
                <a:srgbClr val="333333"/>
              </a:solidFill>
              <a:latin typeface="Helvetica Neue"/>
            </a:endParaRPr>
          </a:p>
          <a:p>
            <a:r>
              <a:rPr lang="en-US" altLang="zh-CN" b="1" dirty="0">
                <a:solidFill>
                  <a:srgbClr val="333333"/>
                </a:solidFill>
                <a:latin typeface="Helvetica Neue"/>
              </a:rPr>
              <a:t>       </a:t>
            </a:r>
            <a:r>
              <a:rPr lang="zh-CN" altLang="en-US" b="1" dirty="0">
                <a:solidFill>
                  <a:srgbClr val="333333"/>
                </a:solidFill>
                <a:latin typeface="Helvetica Neue"/>
              </a:rPr>
              <a:t>指示灯熄灭。</a:t>
            </a:r>
            <a:endParaRPr lang="en-US" altLang="zh-CN" b="1" dirty="0">
              <a:solidFill>
                <a:srgbClr val="333333"/>
              </a:solidFill>
              <a:latin typeface="Helvetica Neue"/>
            </a:endParaRPr>
          </a:p>
          <a:p>
            <a:r>
              <a:rPr lang="en-US" altLang="zh-CN" b="1" dirty="0">
                <a:solidFill>
                  <a:srgbClr val="333333"/>
                </a:solidFill>
                <a:latin typeface="Helvetica Neue"/>
              </a:rPr>
              <a:t>3</a:t>
            </a:r>
            <a:r>
              <a:rPr lang="zh-CN" altLang="en-US" b="1" dirty="0">
                <a:solidFill>
                  <a:srgbClr val="333333"/>
                </a:solidFill>
                <a:latin typeface="Helvetica Neue"/>
              </a:rPr>
              <a:t>、这里会设计键值的去读和去抖动操作</a:t>
            </a:r>
            <a:endParaRPr lang="en-US" altLang="zh-CN" b="1" dirty="0">
              <a:solidFill>
                <a:srgbClr val="333333"/>
              </a:solidFill>
              <a:latin typeface="Helvetica Neue"/>
            </a:endParaRPr>
          </a:p>
        </p:txBody>
      </p:sp>
    </p:spTree>
    <p:extLst>
      <p:ext uri="{BB962C8B-B14F-4D97-AF65-F5344CB8AC3E}">
        <p14:creationId xmlns:p14="http://schemas.microsoft.com/office/powerpoint/2010/main" val="376915000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92D9EBFA-E8D6-4054-88AE-15E8463F3E43}"/>
              </a:ext>
            </a:extLst>
          </p:cNvPr>
          <p:cNvSpPr txBox="1"/>
          <p:nvPr/>
        </p:nvSpPr>
        <p:spPr>
          <a:xfrm>
            <a:off x="4572001" y="87313"/>
            <a:ext cx="4572000"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串口输出</a:t>
            </a:r>
            <a:r>
              <a:rPr lang="en-US" altLang="zh-CN" sz="2000" b="1" dirty="0">
                <a:latin typeface="方正大黑简体" panose="03000509000000000000" charset="-122"/>
                <a:ea typeface="方正大黑简体" panose="03000509000000000000" charset="-122"/>
                <a:sym typeface="+mn-ea"/>
              </a:rPr>
              <a:t>”Hello word ”</a:t>
            </a:r>
            <a:r>
              <a:rPr lang="zh-CN" altLang="en-US" sz="2000" b="1" dirty="0">
                <a:latin typeface="方正大黑简体" panose="03000509000000000000" charset="-122"/>
                <a:ea typeface="方正大黑简体" panose="03000509000000000000" charset="-122"/>
                <a:sym typeface="+mn-ea"/>
              </a:rPr>
              <a:t>案例的函数</a:t>
            </a:r>
            <a:endParaRPr lang="zh-CN" altLang="en-US" sz="20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CCDA2E84-42DD-4432-8A03-4E290CE7F379}"/>
              </a:ext>
            </a:extLst>
          </p:cNvPr>
          <p:cNvSpPr txBox="1"/>
          <p:nvPr/>
        </p:nvSpPr>
        <p:spPr>
          <a:xfrm>
            <a:off x="827584" y="589885"/>
            <a:ext cx="7128792" cy="2185214"/>
          </a:xfrm>
          <a:prstGeom prst="rect">
            <a:avLst/>
          </a:prstGeom>
          <a:noFill/>
        </p:spPr>
        <p:txBody>
          <a:bodyPr wrap="square" rtlCol="0" anchor="t">
            <a:spAutoFit/>
          </a:bodyPr>
          <a:lstStyle/>
          <a:p>
            <a:r>
              <a:rPr lang="en-US" altLang="zh-CN" sz="2400" b="1" dirty="0" err="1">
                <a:solidFill>
                  <a:srgbClr val="FF0000"/>
                </a:solidFill>
              </a:rPr>
              <a:t>Serial.begin</a:t>
            </a:r>
            <a:r>
              <a:rPr lang="en-US" altLang="zh-CN" sz="2400" b="1" dirty="0">
                <a:solidFill>
                  <a:srgbClr val="FF0000"/>
                </a:solidFill>
              </a:rPr>
              <a:t>(speed)</a:t>
            </a:r>
            <a:r>
              <a:rPr lang="zh-CN" altLang="en-US" sz="2400" b="1" dirty="0">
                <a:solidFill>
                  <a:srgbClr val="FF0000"/>
                </a:solidFill>
              </a:rPr>
              <a:t>：</a:t>
            </a:r>
            <a:endParaRPr lang="en-US" altLang="zh-CN" sz="2400" b="1" dirty="0">
              <a:solidFill>
                <a:srgbClr val="FF0000"/>
              </a:solidFill>
            </a:endParaRPr>
          </a:p>
          <a:p>
            <a:r>
              <a:rPr lang="zh-CN" altLang="en-US" sz="1600" dirty="0"/>
              <a:t>        参数</a:t>
            </a:r>
            <a:r>
              <a:rPr lang="en-US" altLang="zh-CN" sz="1600" dirty="0"/>
              <a:t>speed</a:t>
            </a:r>
            <a:r>
              <a:rPr lang="zh-CN" altLang="en-US" sz="1600" dirty="0"/>
              <a:t>是指串口通信波特率：</a:t>
            </a:r>
            <a:r>
              <a:rPr lang="en-US" altLang="zh-CN" dirty="0"/>
              <a:t>300</a:t>
            </a:r>
            <a:r>
              <a:rPr lang="zh-CN" altLang="en-US" dirty="0"/>
              <a:t>、</a:t>
            </a:r>
            <a:r>
              <a:rPr lang="en-US" altLang="zh-CN" dirty="0"/>
              <a:t>600</a:t>
            </a:r>
            <a:r>
              <a:rPr lang="zh-CN" altLang="en-US" dirty="0"/>
              <a:t>、</a:t>
            </a:r>
            <a:r>
              <a:rPr lang="en-US" altLang="zh-CN" dirty="0"/>
              <a:t>1200</a:t>
            </a:r>
            <a:r>
              <a:rPr lang="zh-CN" altLang="en-US" dirty="0"/>
              <a:t>、</a:t>
            </a:r>
            <a:r>
              <a:rPr lang="en-US" altLang="zh-CN" dirty="0"/>
              <a:t>2400</a:t>
            </a:r>
            <a:r>
              <a:rPr lang="zh-CN" altLang="en-US" dirty="0"/>
              <a:t>、</a:t>
            </a:r>
            <a:r>
              <a:rPr lang="en-US" altLang="zh-CN" dirty="0"/>
              <a:t>4800</a:t>
            </a:r>
            <a:r>
              <a:rPr lang="zh-CN" altLang="en-US" dirty="0"/>
              <a:t>、</a:t>
            </a:r>
            <a:r>
              <a:rPr lang="en-US" altLang="zh-CN" dirty="0"/>
              <a:t>9600</a:t>
            </a:r>
            <a:r>
              <a:rPr lang="zh-CN" altLang="en-US" dirty="0"/>
              <a:t>、</a:t>
            </a:r>
            <a:r>
              <a:rPr lang="en-US" altLang="zh-CN" dirty="0"/>
              <a:t>14400</a:t>
            </a:r>
            <a:r>
              <a:rPr lang="zh-CN" altLang="en-US" dirty="0"/>
              <a:t>、</a:t>
            </a:r>
            <a:r>
              <a:rPr lang="en-US" altLang="zh-CN" dirty="0"/>
              <a:t>19200</a:t>
            </a:r>
            <a:r>
              <a:rPr lang="zh-CN" altLang="en-US" dirty="0"/>
              <a:t>、</a:t>
            </a:r>
            <a:r>
              <a:rPr lang="en-US" altLang="zh-CN" dirty="0"/>
              <a:t>28800</a:t>
            </a:r>
            <a:r>
              <a:rPr lang="zh-CN" altLang="en-US" dirty="0"/>
              <a:t>、</a:t>
            </a:r>
            <a:r>
              <a:rPr lang="en-US" altLang="zh-CN" dirty="0"/>
              <a:t>38400</a:t>
            </a:r>
            <a:r>
              <a:rPr lang="zh-CN" altLang="en-US" dirty="0"/>
              <a:t>、</a:t>
            </a:r>
            <a:r>
              <a:rPr lang="en-US" altLang="zh-CN" dirty="0"/>
              <a:t>57600</a:t>
            </a:r>
            <a:r>
              <a:rPr lang="zh-CN" altLang="en-US" dirty="0"/>
              <a:t>、</a:t>
            </a:r>
            <a:r>
              <a:rPr lang="en-US" altLang="zh-CN" dirty="0"/>
              <a:t>115200</a:t>
            </a:r>
            <a:r>
              <a:rPr lang="zh-CN" altLang="en-US" sz="1600" dirty="0"/>
              <a:t>；</a:t>
            </a:r>
            <a:endParaRPr lang="en-US" altLang="zh-CN" sz="1600" dirty="0"/>
          </a:p>
          <a:p>
            <a:r>
              <a:rPr lang="en-US" altLang="zh-CN" sz="1600" dirty="0"/>
              <a:t> </a:t>
            </a:r>
            <a:r>
              <a:rPr lang="zh-CN" altLang="en-US" sz="1600" dirty="0"/>
              <a:t>还设有一种语法</a:t>
            </a:r>
            <a:endParaRPr lang="en-US" altLang="zh-CN" sz="1600" dirty="0"/>
          </a:p>
          <a:p>
            <a:r>
              <a:rPr lang="en-US" altLang="zh-CN" sz="2400" b="1" dirty="0" err="1">
                <a:solidFill>
                  <a:srgbClr val="FF0000"/>
                </a:solidFill>
              </a:rPr>
              <a:t>Serial.begin</a:t>
            </a:r>
            <a:r>
              <a:rPr lang="en-US" altLang="zh-CN" sz="2400" b="1" dirty="0">
                <a:solidFill>
                  <a:srgbClr val="FF0000"/>
                </a:solidFill>
              </a:rPr>
              <a:t>(</a:t>
            </a:r>
            <a:r>
              <a:rPr lang="en-US" altLang="zh-CN" sz="2400" b="1" dirty="0" err="1">
                <a:solidFill>
                  <a:srgbClr val="FF0000"/>
                </a:solidFill>
              </a:rPr>
              <a:t>speed,config</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zh-CN" altLang="en-US" sz="1600" dirty="0"/>
              <a:t>         参数</a:t>
            </a:r>
            <a:r>
              <a:rPr lang="en-US" altLang="zh-CN" sz="1600" dirty="0"/>
              <a:t>speed</a:t>
            </a:r>
            <a:r>
              <a:rPr lang="zh-CN" altLang="en-US" sz="1600" dirty="0"/>
              <a:t>是指串口通讯的：数据位、校验位、停止位配置。</a:t>
            </a:r>
            <a:r>
              <a:rPr lang="zh-CN" altLang="en-US" dirty="0"/>
              <a:t>初始化串口，可配置串口的各项参数</a:t>
            </a:r>
            <a:endParaRPr lang="en-US" altLang="zh-CN" sz="1600" dirty="0"/>
          </a:p>
        </p:txBody>
      </p:sp>
      <p:sp>
        <p:nvSpPr>
          <p:cNvPr id="5" name="文本框 4">
            <a:extLst>
              <a:ext uri="{FF2B5EF4-FFF2-40B4-BE49-F238E27FC236}">
                <a16:creationId xmlns:a16="http://schemas.microsoft.com/office/drawing/2014/main" id="{3F30ECEF-CECB-494F-A62E-6AEEDC85B932}"/>
              </a:ext>
            </a:extLst>
          </p:cNvPr>
          <p:cNvSpPr txBox="1"/>
          <p:nvPr/>
        </p:nvSpPr>
        <p:spPr>
          <a:xfrm>
            <a:off x="827584" y="2877561"/>
            <a:ext cx="7226718" cy="1938992"/>
          </a:xfrm>
          <a:prstGeom prst="rect">
            <a:avLst/>
          </a:prstGeom>
          <a:noFill/>
        </p:spPr>
        <p:txBody>
          <a:bodyPr wrap="square" rtlCol="0" anchor="t">
            <a:spAutoFit/>
          </a:bodyPr>
          <a:lstStyle/>
          <a:p>
            <a:r>
              <a:rPr lang="en-US" altLang="zh-CN" sz="2400" b="1" dirty="0" err="1">
                <a:solidFill>
                  <a:srgbClr val="FF0000"/>
                </a:solidFill>
              </a:rPr>
              <a:t>Serial.available</a:t>
            </a:r>
            <a:r>
              <a:rPr lang="en-US" altLang="zh-CN" sz="2400" b="1" dirty="0">
                <a:solidFill>
                  <a:srgbClr val="FF0000"/>
                </a:solidFill>
              </a:rPr>
              <a:t>() </a:t>
            </a:r>
            <a:r>
              <a:rPr lang="zh-CN" altLang="en-US" sz="2400" b="1" dirty="0">
                <a:solidFill>
                  <a:srgbClr val="FF0000"/>
                </a:solidFill>
              </a:rPr>
              <a:t>：</a:t>
            </a:r>
            <a:endParaRPr lang="en-US" altLang="zh-CN" sz="2400" b="1" dirty="0">
              <a:solidFill>
                <a:srgbClr val="FF0000"/>
              </a:solidFill>
            </a:endParaRPr>
          </a:p>
          <a:p>
            <a:r>
              <a:rPr lang="en-US" altLang="zh-CN" sz="1600" dirty="0"/>
              <a:t>         </a:t>
            </a:r>
            <a:r>
              <a:rPr lang="zh-CN" altLang="en-US" sz="1600" dirty="0"/>
              <a:t>函数功能：获取串口接收到的数据个数，即获取串口接收缓冲区中的字节数。接受缓冲区最多可保存</a:t>
            </a:r>
            <a:r>
              <a:rPr lang="en-US" altLang="zh-CN" sz="1600" dirty="0"/>
              <a:t>64 bytes</a:t>
            </a:r>
            <a:r>
              <a:rPr lang="zh-CN" altLang="en-US" sz="1600" dirty="0"/>
              <a:t>的数据。</a:t>
            </a:r>
            <a:endParaRPr lang="en-US" altLang="zh-CN" sz="1600" dirty="0"/>
          </a:p>
          <a:p>
            <a:r>
              <a:rPr lang="zh-CN" altLang="en-US" sz="1600" dirty="0"/>
              <a:t>         函数返回值：可读取的数据字节数。</a:t>
            </a:r>
            <a:br>
              <a:rPr lang="zh-CN" altLang="en-US" sz="1600" dirty="0"/>
            </a:br>
            <a:r>
              <a:rPr lang="zh-CN" altLang="en-US" sz="1600" dirty="0"/>
              <a:t>配置成输入模式后，还需要使用</a:t>
            </a:r>
            <a:r>
              <a:rPr lang="en-US" altLang="zh-CN" sz="1600" dirty="0" err="1"/>
              <a:t>digitalRead</a:t>
            </a:r>
            <a:r>
              <a:rPr lang="en-US" altLang="zh-CN" sz="1600" dirty="0"/>
              <a:t>() </a:t>
            </a:r>
            <a:r>
              <a:rPr lang="zh-CN" altLang="en-US" sz="1600" dirty="0"/>
              <a:t>读取端口状态</a:t>
            </a:r>
            <a:endParaRPr lang="en-US" altLang="zh-CN" sz="1600" dirty="0"/>
          </a:p>
          <a:p>
            <a:r>
              <a:rPr lang="zh-CN" altLang="en-US" sz="1600" dirty="0"/>
              <a:t>         函数功能：</a:t>
            </a:r>
            <a:r>
              <a:rPr lang="zh-CN" altLang="zh-CN" sz="1600" dirty="0"/>
              <a:t>判断缓冲器状态，如果对法发送来数据过来，这个状态会变成</a:t>
            </a:r>
            <a:r>
              <a:rPr lang="en-US" altLang="zh-CN" sz="1600" dirty="0"/>
              <a:t> 1</a:t>
            </a:r>
            <a:r>
              <a:rPr lang="zh-CN" altLang="zh-CN" sz="1600" dirty="0"/>
              <a:t>，如果没有收到数据，就是</a:t>
            </a:r>
            <a:r>
              <a:rPr lang="en-US" altLang="zh-CN" sz="1600" dirty="0"/>
              <a:t> 0</a:t>
            </a:r>
            <a:r>
              <a:rPr lang="zh-CN" altLang="zh-CN" sz="1600" dirty="0"/>
              <a:t>。当数据被读取完，也会重新变成</a:t>
            </a:r>
            <a:r>
              <a:rPr lang="en-US" altLang="zh-CN" sz="1600" dirty="0"/>
              <a:t> 0</a:t>
            </a:r>
            <a:endParaRPr lang="en-US" altLang="zh-CN" sz="1600" b="1" dirty="0">
              <a:solidFill>
                <a:srgbClr val="FF0000"/>
              </a:solidFill>
            </a:endParaRPr>
          </a:p>
        </p:txBody>
      </p:sp>
      <p:sp>
        <p:nvSpPr>
          <p:cNvPr id="6" name="文本框 5">
            <a:extLst>
              <a:ext uri="{FF2B5EF4-FFF2-40B4-BE49-F238E27FC236}">
                <a16:creationId xmlns:a16="http://schemas.microsoft.com/office/drawing/2014/main" id="{1F71501F-C812-4464-9B76-37FBA57DF3D3}"/>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25</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35699062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92D9EBFA-E8D6-4054-88AE-15E8463F3E43}"/>
              </a:ext>
            </a:extLst>
          </p:cNvPr>
          <p:cNvSpPr txBox="1"/>
          <p:nvPr/>
        </p:nvSpPr>
        <p:spPr>
          <a:xfrm>
            <a:off x="4572001" y="87313"/>
            <a:ext cx="4572000"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串口输出</a:t>
            </a:r>
            <a:r>
              <a:rPr lang="en-US" altLang="zh-CN" sz="2000" b="1" dirty="0">
                <a:latin typeface="方正大黑简体" panose="03000509000000000000" charset="-122"/>
                <a:ea typeface="方正大黑简体" panose="03000509000000000000" charset="-122"/>
                <a:sym typeface="+mn-ea"/>
              </a:rPr>
              <a:t>”Hello word ”</a:t>
            </a:r>
            <a:r>
              <a:rPr lang="zh-CN" altLang="en-US" sz="2000" b="1" dirty="0">
                <a:latin typeface="方正大黑简体" panose="03000509000000000000" charset="-122"/>
                <a:ea typeface="方正大黑简体" panose="03000509000000000000" charset="-122"/>
                <a:sym typeface="+mn-ea"/>
              </a:rPr>
              <a:t>案例的函数</a:t>
            </a:r>
            <a:endParaRPr lang="zh-CN" altLang="en-US" sz="2000" b="1" i="0" dirty="0">
              <a:latin typeface="方正大黑简体" panose="03000509000000000000" charset="-122"/>
              <a:ea typeface="方正大黑简体" panose="03000509000000000000" charset="-122"/>
              <a:sym typeface="+mn-ea"/>
            </a:endParaRPr>
          </a:p>
        </p:txBody>
      </p:sp>
      <p:sp>
        <p:nvSpPr>
          <p:cNvPr id="6" name="文本框 5">
            <a:extLst>
              <a:ext uri="{FF2B5EF4-FFF2-40B4-BE49-F238E27FC236}">
                <a16:creationId xmlns:a16="http://schemas.microsoft.com/office/drawing/2014/main" id="{7CCF5905-D57F-4D76-9FD3-405454705197}"/>
              </a:ext>
            </a:extLst>
          </p:cNvPr>
          <p:cNvSpPr txBox="1"/>
          <p:nvPr/>
        </p:nvSpPr>
        <p:spPr>
          <a:xfrm>
            <a:off x="899592" y="639458"/>
            <a:ext cx="7226718" cy="954107"/>
          </a:xfrm>
          <a:prstGeom prst="rect">
            <a:avLst/>
          </a:prstGeom>
          <a:noFill/>
        </p:spPr>
        <p:txBody>
          <a:bodyPr wrap="square" rtlCol="0" anchor="t">
            <a:spAutoFit/>
          </a:bodyPr>
          <a:lstStyle/>
          <a:p>
            <a:r>
              <a:rPr lang="en-US" altLang="zh-CN" sz="2400" b="1" dirty="0" err="1">
                <a:solidFill>
                  <a:srgbClr val="FF0000"/>
                </a:solidFill>
              </a:rPr>
              <a:t>Serial.read</a:t>
            </a:r>
            <a:r>
              <a:rPr lang="en-US" altLang="zh-CN" sz="2400" b="1" dirty="0">
                <a:solidFill>
                  <a:srgbClr val="FF0000"/>
                </a:solidFill>
              </a:rPr>
              <a:t>() </a:t>
            </a:r>
            <a:r>
              <a:rPr lang="zh-CN" altLang="en-US" sz="2400" b="1" dirty="0">
                <a:solidFill>
                  <a:srgbClr val="FF0000"/>
                </a:solidFill>
              </a:rPr>
              <a:t>：</a:t>
            </a:r>
            <a:endParaRPr lang="en-US" altLang="zh-CN" sz="2400" b="1" dirty="0">
              <a:solidFill>
                <a:srgbClr val="FF0000"/>
              </a:solidFill>
            </a:endParaRPr>
          </a:p>
          <a:p>
            <a:r>
              <a:rPr lang="en-US" altLang="zh-CN" sz="1600" dirty="0"/>
              <a:t>         </a:t>
            </a:r>
            <a:r>
              <a:rPr lang="zh-CN" altLang="en-US" sz="1600" dirty="0"/>
              <a:t>函数功能：调用该语句，每次都会返回一个字节的数据，这个返回值便是当前串口读取到的数据获取。</a:t>
            </a:r>
            <a:endParaRPr lang="en-US" altLang="zh-CN" sz="1600" dirty="0"/>
          </a:p>
        </p:txBody>
      </p:sp>
      <p:sp>
        <p:nvSpPr>
          <p:cNvPr id="7" name="文本框 6">
            <a:extLst>
              <a:ext uri="{FF2B5EF4-FFF2-40B4-BE49-F238E27FC236}">
                <a16:creationId xmlns:a16="http://schemas.microsoft.com/office/drawing/2014/main" id="{D17A1859-20D5-4D52-B486-7F42DAAEF879}"/>
              </a:ext>
            </a:extLst>
          </p:cNvPr>
          <p:cNvSpPr txBox="1"/>
          <p:nvPr/>
        </p:nvSpPr>
        <p:spPr>
          <a:xfrm>
            <a:off x="899592" y="1696079"/>
            <a:ext cx="7226718" cy="2092881"/>
          </a:xfrm>
          <a:prstGeom prst="rect">
            <a:avLst/>
          </a:prstGeom>
          <a:noFill/>
        </p:spPr>
        <p:txBody>
          <a:bodyPr wrap="square" rtlCol="0" anchor="t">
            <a:spAutoFit/>
          </a:bodyPr>
          <a:lstStyle/>
          <a:p>
            <a:r>
              <a:rPr lang="en-US" altLang="zh-CN" sz="2400" b="1" dirty="0" err="1">
                <a:solidFill>
                  <a:srgbClr val="FF0000"/>
                </a:solidFill>
              </a:rPr>
              <a:t>Serial.print</a:t>
            </a:r>
            <a:r>
              <a:rPr lang="en-US" altLang="zh-CN" sz="2400" b="1" dirty="0">
                <a:solidFill>
                  <a:srgbClr val="FF0000"/>
                </a:solidFill>
              </a:rPr>
              <a:t>(</a:t>
            </a:r>
            <a:r>
              <a:rPr lang="en-US" altLang="zh-CN" sz="2400" b="1" dirty="0" err="1">
                <a:solidFill>
                  <a:srgbClr val="FF0000"/>
                </a:solidFill>
              </a:rPr>
              <a:t>val</a:t>
            </a:r>
            <a:r>
              <a:rPr lang="en-US" altLang="zh-CN" sz="2400" b="1" dirty="0">
                <a:solidFill>
                  <a:srgbClr val="FF0000"/>
                </a:solidFill>
              </a:rPr>
              <a:t>) </a:t>
            </a:r>
            <a:r>
              <a:rPr lang="zh-CN" altLang="en-US" sz="2400" b="1" dirty="0">
                <a:solidFill>
                  <a:srgbClr val="FF0000"/>
                </a:solidFill>
              </a:rPr>
              <a:t>：</a:t>
            </a:r>
            <a:endParaRPr lang="en-US" altLang="zh-CN" sz="2400" b="1" dirty="0">
              <a:solidFill>
                <a:srgbClr val="FF0000"/>
              </a:solidFill>
            </a:endParaRPr>
          </a:p>
          <a:p>
            <a:r>
              <a:rPr lang="en-US" altLang="zh-CN" sz="1600" dirty="0"/>
              <a:t>         </a:t>
            </a:r>
            <a:r>
              <a:rPr lang="zh-CN" altLang="en-US" sz="1600" dirty="0"/>
              <a:t>函数功能：将数据输出到串口，数据会以</a:t>
            </a:r>
            <a:r>
              <a:rPr lang="en-US" altLang="zh-CN" sz="1600" dirty="0"/>
              <a:t>ASCII</a:t>
            </a:r>
            <a:r>
              <a:rPr lang="zh-CN" altLang="en-US" sz="1600" dirty="0"/>
              <a:t>形式输出。如果要以字节形式输出数据，你需要使用</a:t>
            </a:r>
            <a:r>
              <a:rPr lang="en-US" altLang="zh-CN" sz="1600" dirty="0"/>
              <a:t>write() </a:t>
            </a:r>
            <a:r>
              <a:rPr lang="zh-CN" altLang="en-US" sz="1600" dirty="0"/>
              <a:t>函数。</a:t>
            </a:r>
            <a:endParaRPr lang="en-US" altLang="zh-CN" sz="1600" dirty="0"/>
          </a:p>
          <a:p>
            <a:r>
              <a:rPr lang="zh-CN" altLang="en-US" sz="1600" dirty="0"/>
              <a:t>         函数参数</a:t>
            </a:r>
            <a:r>
              <a:rPr lang="en-US" altLang="zh-CN" dirty="0" err="1"/>
              <a:t>val</a:t>
            </a:r>
            <a:r>
              <a:rPr lang="en-US" altLang="zh-CN" dirty="0"/>
              <a:t>: </a:t>
            </a:r>
            <a:r>
              <a:rPr lang="zh-CN" altLang="en-US" sz="1600" dirty="0"/>
              <a:t>需要输出的数据，各种类型数据均可。</a:t>
            </a:r>
            <a:br>
              <a:rPr lang="zh-CN" altLang="en-US" sz="1600" dirty="0"/>
            </a:br>
            <a:r>
              <a:rPr lang="zh-CN" altLang="en-US" sz="1600" dirty="0"/>
              <a:t>         函数返回值：输出的字节数。</a:t>
            </a:r>
            <a:endParaRPr lang="en-US" altLang="zh-CN" sz="1600" dirty="0"/>
          </a:p>
          <a:p>
            <a:r>
              <a:rPr lang="en-US" altLang="zh-CN" sz="2400" b="1" dirty="0" err="1">
                <a:solidFill>
                  <a:srgbClr val="FF0000"/>
                </a:solidFill>
              </a:rPr>
              <a:t>Serial.println</a:t>
            </a:r>
            <a:r>
              <a:rPr lang="en-US" altLang="zh-CN" sz="2400" b="1" dirty="0">
                <a:solidFill>
                  <a:srgbClr val="FF0000"/>
                </a:solidFill>
              </a:rPr>
              <a:t>(</a:t>
            </a:r>
            <a:r>
              <a:rPr lang="en-US" altLang="zh-CN" sz="2400" b="1" dirty="0" err="1">
                <a:solidFill>
                  <a:srgbClr val="FF0000"/>
                </a:solidFill>
              </a:rPr>
              <a:t>val</a:t>
            </a:r>
            <a:r>
              <a:rPr lang="en-US" altLang="zh-CN" sz="2400" b="1" dirty="0">
                <a:solidFill>
                  <a:srgbClr val="FF0000"/>
                </a:solidFill>
              </a:rPr>
              <a:t>) </a:t>
            </a:r>
            <a:r>
              <a:rPr lang="zh-CN" altLang="en-US" sz="2400" b="1" dirty="0">
                <a:solidFill>
                  <a:srgbClr val="FF0000"/>
                </a:solidFill>
              </a:rPr>
              <a:t>：</a:t>
            </a:r>
            <a:endParaRPr lang="en-US" altLang="zh-CN" sz="2400" b="1" dirty="0">
              <a:solidFill>
                <a:srgbClr val="FF0000"/>
              </a:solidFill>
            </a:endParaRPr>
          </a:p>
          <a:p>
            <a:r>
              <a:rPr lang="en-US" altLang="zh-CN" sz="1600" dirty="0"/>
              <a:t>         </a:t>
            </a:r>
            <a:r>
              <a:rPr lang="zh-CN" altLang="en-US" sz="1600" dirty="0"/>
              <a:t>与</a:t>
            </a:r>
            <a:r>
              <a:rPr lang="en-US" altLang="zh-CN" sz="1600" b="1" dirty="0" err="1">
                <a:solidFill>
                  <a:srgbClr val="FF0000"/>
                </a:solidFill>
              </a:rPr>
              <a:t>Serial.print</a:t>
            </a:r>
            <a:r>
              <a:rPr lang="zh-CN" altLang="en-US" sz="1600" dirty="0"/>
              <a:t>相比就是，将数据输出到串口后，回车换行。</a:t>
            </a:r>
            <a:endParaRPr lang="en-US" altLang="zh-CN" sz="1600" dirty="0"/>
          </a:p>
        </p:txBody>
      </p:sp>
    </p:spTree>
    <p:extLst>
      <p:ext uri="{BB962C8B-B14F-4D97-AF65-F5344CB8AC3E}">
        <p14:creationId xmlns:p14="http://schemas.microsoft.com/office/powerpoint/2010/main" val="346719846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8CF5E49F-786D-4B1A-9750-1F3ACE8FD326}"/>
              </a:ext>
            </a:extLst>
          </p:cNvPr>
          <p:cNvSpPr/>
          <p:nvPr/>
        </p:nvSpPr>
        <p:spPr>
          <a:xfrm>
            <a:off x="179512" y="475360"/>
            <a:ext cx="6840760" cy="3785652"/>
          </a:xfrm>
          <a:prstGeom prst="rect">
            <a:avLst/>
          </a:prstGeom>
        </p:spPr>
        <p:txBody>
          <a:bodyPr wrap="square">
            <a:spAutoFit/>
          </a:bodyPr>
          <a:lstStyle/>
          <a:p>
            <a:r>
              <a:rPr lang="zh-CN" altLang="en-US" sz="1200" dirty="0"/>
              <a:t>int val ;                  //定义变量val</a:t>
            </a:r>
          </a:p>
          <a:p>
            <a:r>
              <a:rPr lang="zh-CN" altLang="en-US" sz="1200" dirty="0"/>
              <a:t>int ledpin=2 ;         //定义数字接口</a:t>
            </a:r>
            <a:r>
              <a:rPr lang="en-US" altLang="zh-CN" sz="1200" dirty="0"/>
              <a:t>2</a:t>
            </a:r>
            <a:endParaRPr lang="zh-CN" altLang="en-US" sz="1200" dirty="0"/>
          </a:p>
          <a:p>
            <a:r>
              <a:rPr lang="zh-CN" altLang="en-US" sz="1200" dirty="0"/>
              <a:t>void setup()</a:t>
            </a:r>
          </a:p>
          <a:p>
            <a:r>
              <a:rPr lang="zh-CN" altLang="en-US" sz="1200" dirty="0"/>
              <a:t>{</a:t>
            </a:r>
          </a:p>
          <a:p>
            <a:r>
              <a:rPr lang="zh-CN" altLang="en-US" sz="1200" dirty="0"/>
              <a:t>    Serial.begin(9600);                   //设置波特率为9600，这里要跟软件设置相一致。    </a:t>
            </a:r>
            <a:r>
              <a:rPr lang="en-US" altLang="zh-CN" sz="1200" dirty="0"/>
              <a:t>  </a:t>
            </a:r>
          </a:p>
          <a:p>
            <a:r>
              <a:rPr lang="en-US" altLang="zh-CN" sz="1200" dirty="0"/>
              <a:t>    </a:t>
            </a:r>
            <a:r>
              <a:rPr lang="zh-CN" altLang="en-US" sz="1200" dirty="0"/>
              <a:t>pinMode(ledpin,OUTPUT);        //设置数字</a:t>
            </a:r>
            <a:r>
              <a:rPr lang="en-US" altLang="zh-CN" sz="1200" dirty="0"/>
              <a:t>2</a:t>
            </a:r>
            <a:r>
              <a:rPr lang="zh-CN" altLang="en-US" sz="1200" dirty="0"/>
              <a:t> 口为输出接。</a:t>
            </a:r>
          </a:p>
          <a:p>
            <a:r>
              <a:rPr lang="zh-CN" altLang="en-US" sz="1200" dirty="0"/>
              <a:t>}</a:t>
            </a:r>
          </a:p>
          <a:p>
            <a:r>
              <a:rPr lang="zh-CN" altLang="en-US" sz="1200" dirty="0"/>
              <a:t>void loop()</a:t>
            </a:r>
          </a:p>
          <a:p>
            <a:r>
              <a:rPr lang="zh-CN" altLang="en-US" sz="1200" dirty="0"/>
              <a:t>{</a:t>
            </a:r>
          </a:p>
          <a:p>
            <a:r>
              <a:rPr lang="zh-CN" altLang="en-US" sz="1200" dirty="0"/>
              <a:t>    val=Serial.read();                      //读取PC 机发送给Arduino 的指令或字符，并将该指令或字符赋给val</a:t>
            </a:r>
          </a:p>
          <a:p>
            <a:r>
              <a:rPr lang="zh-CN" altLang="en-US" sz="1200" dirty="0"/>
              <a:t>    if (val=='R')                               //判断接收到的指令或字符是否是“R”。</a:t>
            </a:r>
          </a:p>
          <a:p>
            <a:r>
              <a:rPr lang="zh-CN" altLang="en-US" sz="1200" dirty="0"/>
              <a:t>    {     </a:t>
            </a:r>
          </a:p>
          <a:p>
            <a:r>
              <a:rPr lang="zh-CN" altLang="en-US" sz="1200" dirty="0"/>
              <a:t>      //如果接收到的是“R”字符</a:t>
            </a:r>
          </a:p>
          <a:p>
            <a:r>
              <a:rPr lang="zh-CN" altLang="en-US" sz="1200" dirty="0"/>
              <a:t>      digitalWrite(ledpin,HIGH);          //点亮数字13 口LED。</a:t>
            </a:r>
          </a:p>
          <a:p>
            <a:r>
              <a:rPr lang="zh-CN" altLang="en-US" sz="1200" dirty="0"/>
              <a:t>      delay(500);</a:t>
            </a:r>
          </a:p>
          <a:p>
            <a:r>
              <a:rPr lang="zh-CN" altLang="en-US" sz="1200" dirty="0"/>
              <a:t>      digitalWrite(ledpin,LOW);           //熄灭数字13 口LED</a:t>
            </a:r>
          </a:p>
          <a:p>
            <a:r>
              <a:rPr lang="zh-CN" altLang="en-US" sz="1200" dirty="0"/>
              <a:t>      delay(500);</a:t>
            </a:r>
          </a:p>
          <a:p>
            <a:r>
              <a:rPr lang="zh-CN" altLang="en-US" sz="1200" dirty="0"/>
              <a:t>      Serial.println("Hello World!");     //显示“Hello World！”字符串</a:t>
            </a:r>
          </a:p>
          <a:p>
            <a:r>
              <a:rPr lang="zh-CN" altLang="en-US" sz="1200" dirty="0"/>
              <a:t>      }</a:t>
            </a:r>
          </a:p>
          <a:p>
            <a:r>
              <a:rPr lang="zh-CN" altLang="en-US" sz="1200" dirty="0"/>
              <a:t>}</a:t>
            </a:r>
          </a:p>
        </p:txBody>
      </p:sp>
      <p:sp>
        <p:nvSpPr>
          <p:cNvPr id="4" name="文本框 3">
            <a:extLst>
              <a:ext uri="{FF2B5EF4-FFF2-40B4-BE49-F238E27FC236}">
                <a16:creationId xmlns:a16="http://schemas.microsoft.com/office/drawing/2014/main" id="{435A4054-4D8B-47D3-A3C3-DC5CE25111DF}"/>
              </a:ext>
            </a:extLst>
          </p:cNvPr>
          <p:cNvSpPr txBox="1"/>
          <p:nvPr/>
        </p:nvSpPr>
        <p:spPr>
          <a:xfrm>
            <a:off x="4572001" y="87313"/>
            <a:ext cx="4572000"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串口输出</a:t>
            </a:r>
            <a:r>
              <a:rPr lang="en-US" altLang="zh-CN" sz="2000" b="1" dirty="0">
                <a:latin typeface="方正大黑简体" panose="03000509000000000000" charset="-122"/>
                <a:ea typeface="方正大黑简体" panose="03000509000000000000" charset="-122"/>
                <a:sym typeface="+mn-ea"/>
              </a:rPr>
              <a:t>”Hello word ”</a:t>
            </a:r>
            <a:r>
              <a:rPr lang="zh-CN" altLang="en-US" sz="2000" b="1" dirty="0">
                <a:latin typeface="方正大黑简体" panose="03000509000000000000" charset="-122"/>
                <a:ea typeface="方正大黑简体" panose="03000509000000000000" charset="-122"/>
                <a:sym typeface="+mn-ea"/>
              </a:rPr>
              <a:t>案例的代码</a:t>
            </a:r>
            <a:endParaRPr lang="zh-CN" altLang="en-US" sz="20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49149277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pic>
        <p:nvPicPr>
          <p:cNvPr id="2" name="图片 1">
            <a:extLst>
              <a:ext uri="{FF2B5EF4-FFF2-40B4-BE49-F238E27FC236}">
                <a16:creationId xmlns:a16="http://schemas.microsoft.com/office/drawing/2014/main" id="{E1B5C4F4-D9F1-4DDD-B5BF-75E94770810F}"/>
              </a:ext>
            </a:extLst>
          </p:cNvPr>
          <p:cNvPicPr>
            <a:picLocks noChangeAspect="1"/>
          </p:cNvPicPr>
          <p:nvPr/>
        </p:nvPicPr>
        <p:blipFill>
          <a:blip r:embed="rId4"/>
          <a:stretch>
            <a:fillRect/>
          </a:stretch>
        </p:blipFill>
        <p:spPr>
          <a:xfrm>
            <a:off x="501766" y="915566"/>
            <a:ext cx="3920422" cy="3632066"/>
          </a:xfrm>
          <a:prstGeom prst="rect">
            <a:avLst/>
          </a:prstGeom>
        </p:spPr>
      </p:pic>
      <p:sp>
        <p:nvSpPr>
          <p:cNvPr id="4" name="文本框 3">
            <a:extLst>
              <a:ext uri="{FF2B5EF4-FFF2-40B4-BE49-F238E27FC236}">
                <a16:creationId xmlns:a16="http://schemas.microsoft.com/office/drawing/2014/main" id="{36948FFB-9BE8-4E7B-8692-13477AAC4502}"/>
              </a:ext>
            </a:extLst>
          </p:cNvPr>
          <p:cNvSpPr txBox="1"/>
          <p:nvPr/>
        </p:nvSpPr>
        <p:spPr>
          <a:xfrm>
            <a:off x="4572001" y="87313"/>
            <a:ext cx="4572000"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串口输出</a:t>
            </a:r>
            <a:r>
              <a:rPr lang="en-US" altLang="zh-CN" sz="2000" b="1" dirty="0">
                <a:latin typeface="方正大黑简体" panose="03000509000000000000" charset="-122"/>
                <a:ea typeface="方正大黑简体" panose="03000509000000000000" charset="-122"/>
                <a:sym typeface="+mn-ea"/>
              </a:rPr>
              <a:t>”Hello word ”</a:t>
            </a:r>
            <a:r>
              <a:rPr lang="zh-CN" altLang="en-US" sz="2000" b="1" dirty="0">
                <a:latin typeface="方正大黑简体" panose="03000509000000000000" charset="-122"/>
                <a:ea typeface="方正大黑简体" panose="03000509000000000000" charset="-122"/>
                <a:sym typeface="+mn-ea"/>
              </a:rPr>
              <a:t>案例效果</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133387FF-3AD6-4124-86E0-C374EE013AC2}"/>
              </a:ext>
            </a:extLst>
          </p:cNvPr>
          <p:cNvSpPr txBox="1"/>
          <p:nvPr/>
        </p:nvSpPr>
        <p:spPr>
          <a:xfrm>
            <a:off x="6300192" y="2279362"/>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Tree>
    <p:extLst>
      <p:ext uri="{BB962C8B-B14F-4D97-AF65-F5344CB8AC3E}">
        <p14:creationId xmlns:p14="http://schemas.microsoft.com/office/powerpoint/2010/main" val="309044531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5" name="文本框 4">
            <a:extLst>
              <a:ext uri="{FF2B5EF4-FFF2-40B4-BE49-F238E27FC236}">
                <a16:creationId xmlns:a16="http://schemas.microsoft.com/office/drawing/2014/main" id="{3F30ECEF-CECB-494F-A62E-6AEEDC85B932}"/>
              </a:ext>
            </a:extLst>
          </p:cNvPr>
          <p:cNvSpPr txBox="1"/>
          <p:nvPr/>
        </p:nvSpPr>
        <p:spPr>
          <a:xfrm>
            <a:off x="755576" y="580343"/>
            <a:ext cx="7226718" cy="2092881"/>
          </a:xfrm>
          <a:prstGeom prst="rect">
            <a:avLst/>
          </a:prstGeom>
          <a:noFill/>
        </p:spPr>
        <p:txBody>
          <a:bodyPr wrap="square" rtlCol="0" anchor="t">
            <a:spAutoFit/>
          </a:bodyPr>
          <a:lstStyle/>
          <a:p>
            <a:r>
              <a:rPr lang="en-US" altLang="zh-CN" b="1" dirty="0"/>
              <a:t> </a:t>
            </a:r>
            <a:r>
              <a:rPr lang="en-US" altLang="zh-CN" sz="2400" b="1" dirty="0" err="1">
                <a:solidFill>
                  <a:srgbClr val="FF0000"/>
                </a:solidFill>
              </a:rPr>
              <a:t>analogRead</a:t>
            </a:r>
            <a:r>
              <a:rPr lang="en-US" altLang="zh-CN" sz="2400" b="1" dirty="0">
                <a:solidFill>
                  <a:srgbClr val="FF0000"/>
                </a:solidFill>
              </a:rPr>
              <a:t>(pin)</a:t>
            </a:r>
            <a:r>
              <a:rPr lang="zh-CN" altLang="en-US" sz="2400" b="1" dirty="0">
                <a:solidFill>
                  <a:srgbClr val="FF0000"/>
                </a:solidFill>
              </a:rPr>
              <a:t>：</a:t>
            </a:r>
            <a:endParaRPr lang="en-US" altLang="zh-CN" sz="2400" b="1" dirty="0">
              <a:solidFill>
                <a:srgbClr val="FF0000"/>
              </a:solidFill>
            </a:endParaRPr>
          </a:p>
          <a:p>
            <a:r>
              <a:rPr lang="zh-CN" altLang="en-US" dirty="0"/>
              <a:t>         参数</a:t>
            </a:r>
            <a:r>
              <a:rPr lang="en-US" altLang="zh-CN" dirty="0"/>
              <a:t>pin</a:t>
            </a:r>
            <a:r>
              <a:rPr lang="zh-CN" altLang="en-US" dirty="0"/>
              <a:t>为指定模拟值输入的引脚编号：</a:t>
            </a:r>
            <a:r>
              <a:rPr lang="en-US" altLang="zh-CN" dirty="0"/>
              <a:t>A0~A5</a:t>
            </a:r>
            <a:br>
              <a:rPr lang="zh-CN" altLang="en-US" dirty="0"/>
            </a:br>
            <a:r>
              <a:rPr lang="zh-CN" altLang="en-US" dirty="0"/>
              <a:t>         参数返回值：</a:t>
            </a:r>
            <a:endParaRPr lang="en-US" altLang="zh-CN" dirty="0"/>
          </a:p>
          <a:p>
            <a:r>
              <a:rPr lang="en-US" altLang="zh-CN" dirty="0"/>
              <a:t>         Arduino Uno</a:t>
            </a:r>
            <a:r>
              <a:rPr lang="zh-CN" altLang="en-US" dirty="0"/>
              <a:t>模拟输入功能有</a:t>
            </a:r>
            <a:r>
              <a:rPr lang="en-US" altLang="zh-CN" dirty="0"/>
              <a:t>10</a:t>
            </a:r>
            <a:r>
              <a:rPr lang="zh-CN" altLang="en-US" dirty="0"/>
              <a:t>位精度，即可以将</a:t>
            </a:r>
            <a:r>
              <a:rPr lang="en-US" altLang="zh-CN" b="1" dirty="0">
                <a:solidFill>
                  <a:srgbClr val="FF0000"/>
                </a:solidFill>
              </a:rPr>
              <a:t>0</a:t>
            </a:r>
            <a:r>
              <a:rPr lang="zh-CN" altLang="en-US" b="1" dirty="0">
                <a:solidFill>
                  <a:srgbClr val="FF0000"/>
                </a:solidFill>
              </a:rPr>
              <a:t>～</a:t>
            </a:r>
            <a:r>
              <a:rPr lang="en-US" altLang="zh-CN" b="1" dirty="0">
                <a:solidFill>
                  <a:srgbClr val="FF0000"/>
                </a:solidFill>
              </a:rPr>
              <a:t>5V</a:t>
            </a:r>
            <a:r>
              <a:rPr lang="zh-CN" altLang="en-US" dirty="0"/>
              <a:t>的</a:t>
            </a:r>
            <a:r>
              <a:rPr lang="zh-CN" altLang="en-US" b="1" dirty="0">
                <a:solidFill>
                  <a:srgbClr val="FF0000"/>
                </a:solidFill>
              </a:rPr>
              <a:t>电压</a:t>
            </a:r>
            <a:r>
              <a:rPr lang="zh-CN" altLang="en-US" dirty="0"/>
              <a:t>信号转换为</a:t>
            </a:r>
            <a:r>
              <a:rPr lang="en-US" altLang="zh-CN" b="1" dirty="0">
                <a:solidFill>
                  <a:srgbClr val="FF0000"/>
                </a:solidFill>
              </a:rPr>
              <a:t>0</a:t>
            </a:r>
            <a:r>
              <a:rPr lang="zh-CN" altLang="en-US" b="1" dirty="0">
                <a:solidFill>
                  <a:srgbClr val="FF0000"/>
                </a:solidFill>
              </a:rPr>
              <a:t>～</a:t>
            </a:r>
            <a:r>
              <a:rPr lang="en-US" altLang="zh-CN" b="1" dirty="0">
                <a:solidFill>
                  <a:srgbClr val="FF0000"/>
                </a:solidFill>
              </a:rPr>
              <a:t>1023</a:t>
            </a:r>
            <a:r>
              <a:rPr lang="zh-CN" altLang="en-US" dirty="0"/>
              <a:t>的整数形式表示。</a:t>
            </a:r>
            <a:endParaRPr lang="en-US" altLang="zh-CN" dirty="0"/>
          </a:p>
          <a:p>
            <a:r>
              <a:rPr lang="zh-CN" altLang="en-US" sz="1600" b="1" dirty="0">
                <a:solidFill>
                  <a:srgbClr val="FF0000"/>
                </a:solidFill>
              </a:rPr>
              <a:t>注意：</a:t>
            </a:r>
            <a:endParaRPr lang="en-US" altLang="zh-CN" sz="1600" b="1" dirty="0">
              <a:solidFill>
                <a:srgbClr val="FF0000"/>
              </a:solidFill>
            </a:endParaRPr>
          </a:p>
          <a:p>
            <a:r>
              <a:rPr lang="en-US" altLang="zh-CN" sz="1600" b="1" dirty="0">
                <a:solidFill>
                  <a:srgbClr val="FF0000"/>
                </a:solidFill>
              </a:rPr>
              <a:t>          </a:t>
            </a:r>
            <a:r>
              <a:rPr lang="en-US" altLang="zh-CN" dirty="0" err="1"/>
              <a:t>analogRead</a:t>
            </a:r>
            <a:r>
              <a:rPr lang="en-US" altLang="zh-CN" dirty="0"/>
              <a:t>() </a:t>
            </a:r>
            <a:r>
              <a:rPr lang="zh-CN" altLang="en-US" dirty="0"/>
              <a:t>函数内部，已经完成了引脚的初始化。</a:t>
            </a:r>
            <a:endParaRPr lang="en-US" altLang="zh-CN" dirty="0"/>
          </a:p>
        </p:txBody>
      </p:sp>
      <p:sp>
        <p:nvSpPr>
          <p:cNvPr id="6" name="文本框 5">
            <a:extLst>
              <a:ext uri="{FF2B5EF4-FFF2-40B4-BE49-F238E27FC236}">
                <a16:creationId xmlns:a16="http://schemas.microsoft.com/office/drawing/2014/main" id="{4CCF6B04-9C7F-4AA6-85CB-84B90616C937}"/>
              </a:ext>
            </a:extLst>
          </p:cNvPr>
          <p:cNvSpPr txBox="1"/>
          <p:nvPr/>
        </p:nvSpPr>
        <p:spPr>
          <a:xfrm>
            <a:off x="5248222" y="5110"/>
            <a:ext cx="388620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模拟口输入函数</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54982421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8" name="矩形 7">
            <a:extLst>
              <a:ext uri="{FF2B5EF4-FFF2-40B4-BE49-F238E27FC236}">
                <a16:creationId xmlns:a16="http://schemas.microsoft.com/office/drawing/2014/main" id="{A0D50F0B-E8FC-469A-A38E-C44E4209DAF0}"/>
              </a:ext>
            </a:extLst>
          </p:cNvPr>
          <p:cNvSpPr/>
          <p:nvPr/>
        </p:nvSpPr>
        <p:spPr>
          <a:xfrm>
            <a:off x="-8255" y="699542"/>
            <a:ext cx="9149525" cy="3989070"/>
          </a:xfrm>
          <a:prstGeom prst="rect">
            <a:avLst/>
          </a:prstGeom>
          <a:solidFill>
            <a:srgbClr val="D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9" name="文本框 8">
            <a:extLst>
              <a:ext uri="{FF2B5EF4-FFF2-40B4-BE49-F238E27FC236}">
                <a16:creationId xmlns:a16="http://schemas.microsoft.com/office/drawing/2014/main" id="{4141E43E-1AAA-4005-9AED-FB986212E330}"/>
              </a:ext>
            </a:extLst>
          </p:cNvPr>
          <p:cNvSpPr txBox="1"/>
          <p:nvPr/>
        </p:nvSpPr>
        <p:spPr>
          <a:xfrm>
            <a:off x="-8255" y="2172801"/>
            <a:ext cx="9144000" cy="830997"/>
          </a:xfrm>
          <a:prstGeom prst="rect">
            <a:avLst/>
          </a:prstGeom>
          <a:noFill/>
        </p:spPr>
        <p:txBody>
          <a:bodyPr wrap="square" rtlCol="0" anchor="t">
            <a:spAutoFit/>
          </a:bodyPr>
          <a:lstStyle/>
          <a:p>
            <a:pPr algn="ctr"/>
            <a:r>
              <a:rPr lang="en-US" altLang="zh-CN" sz="4800" b="1" dirty="0">
                <a:solidFill>
                  <a:srgbClr val="FFFF00"/>
                </a:solidFill>
                <a:latin typeface="方正大黑简体" panose="03000509000000000000" charset="-122"/>
                <a:ea typeface="方正大黑简体" panose="03000509000000000000" charset="-122"/>
                <a:sym typeface="+mn-ea"/>
              </a:rPr>
              <a:t>Arduino</a:t>
            </a:r>
            <a:r>
              <a:rPr lang="zh-CN" altLang="en-US" sz="4800" b="1" dirty="0">
                <a:solidFill>
                  <a:srgbClr val="FFFF00"/>
                </a:solidFill>
                <a:latin typeface="方正大黑简体" panose="03000509000000000000" charset="-122"/>
                <a:ea typeface="方正大黑简体" panose="03000509000000000000" charset="-122"/>
                <a:sym typeface="+mn-ea"/>
              </a:rPr>
              <a:t>系列</a:t>
            </a:r>
            <a:endParaRPr lang="zh-CN" altLang="en-US" sz="4800" b="1" i="0" dirty="0">
              <a:solidFill>
                <a:srgbClr val="FFFF00"/>
              </a:solidFill>
              <a:latin typeface="方正大黑简体" panose="03000509000000000000" charset="-122"/>
              <a:ea typeface="方正大黑简体" panose="03000509000000000000" charset="-122"/>
              <a:sym typeface="+mn-ea"/>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26282338-D990-486F-84F8-03F1580AAF34}"/>
              </a:ext>
            </a:extLst>
          </p:cNvPr>
          <p:cNvSpPr/>
          <p:nvPr/>
        </p:nvSpPr>
        <p:spPr>
          <a:xfrm>
            <a:off x="251520" y="627534"/>
            <a:ext cx="6802437" cy="4278094"/>
          </a:xfrm>
          <a:prstGeom prst="rect">
            <a:avLst/>
          </a:prstGeom>
        </p:spPr>
        <p:txBody>
          <a:bodyPr wrap="square">
            <a:spAutoFit/>
          </a:bodyPr>
          <a:lstStyle/>
          <a:p>
            <a:r>
              <a:rPr lang="zh-CN" altLang="en-US" sz="1600" dirty="0"/>
              <a:t>int potpin=0;             //定义模拟接口0</a:t>
            </a:r>
          </a:p>
          <a:p>
            <a:r>
              <a:rPr lang="zh-CN" altLang="en-US" sz="1600" dirty="0"/>
              <a:t>int ledpin=2;             //定义数字接口13</a:t>
            </a:r>
          </a:p>
          <a:p>
            <a:r>
              <a:rPr lang="zh-CN" altLang="en-US" sz="1600" dirty="0"/>
              <a:t>int val=0;                  //将定义变量val,并赋初值0</a:t>
            </a:r>
          </a:p>
          <a:p>
            <a:r>
              <a:rPr lang="zh-CN" altLang="en-US" sz="1600" dirty="0"/>
              <a:t>void setup()</a:t>
            </a:r>
          </a:p>
          <a:p>
            <a:r>
              <a:rPr lang="zh-CN" altLang="en-US" sz="1600" dirty="0"/>
              <a:t>{</a:t>
            </a:r>
          </a:p>
          <a:p>
            <a:r>
              <a:rPr lang="zh-CN" altLang="en-US" sz="1600" dirty="0"/>
              <a:t>    pinMode(ledpin,OUTPUT);         //定义数字接口为输出接口</a:t>
            </a:r>
          </a:p>
          <a:p>
            <a:r>
              <a:rPr lang="zh-CN" altLang="en-US" sz="1600" dirty="0"/>
              <a:t>    Serial.begin(9600);                     //设置波特率为9600</a:t>
            </a:r>
          </a:p>
          <a:p>
            <a:r>
              <a:rPr lang="zh-CN" altLang="en-US" sz="1600" dirty="0"/>
              <a:t>}</a:t>
            </a:r>
          </a:p>
          <a:p>
            <a:r>
              <a:rPr lang="zh-CN" altLang="en-US" sz="1600" dirty="0"/>
              <a:t>void loop()</a:t>
            </a:r>
          </a:p>
          <a:p>
            <a:r>
              <a:rPr lang="zh-CN" altLang="en-US" sz="1600" dirty="0"/>
              <a:t>{</a:t>
            </a:r>
          </a:p>
          <a:p>
            <a:r>
              <a:rPr lang="zh-CN" altLang="en-US" sz="1600" dirty="0"/>
              <a:t>    digitalWrite(ledpin,HIGH);    //点亮数字接口13 的LED</a:t>
            </a:r>
          </a:p>
          <a:p>
            <a:r>
              <a:rPr lang="zh-CN" altLang="en-US" sz="1600" dirty="0"/>
              <a:t>    delay(val);    //延时0.05 秒</a:t>
            </a:r>
          </a:p>
          <a:p>
            <a:r>
              <a:rPr lang="zh-CN" altLang="en-US" sz="1600" dirty="0"/>
              <a:t>    digitalWrite(ledpin,LOW);   //熄灭数字接口13 的LED</a:t>
            </a:r>
          </a:p>
          <a:p>
            <a:r>
              <a:rPr lang="zh-CN" altLang="en-US" sz="1600" dirty="0"/>
              <a:t>    delay(val);    //延时0.05 秒</a:t>
            </a:r>
          </a:p>
          <a:p>
            <a:r>
              <a:rPr lang="zh-CN" altLang="en-US" sz="1600" dirty="0"/>
              <a:t>    val=</a:t>
            </a:r>
            <a:r>
              <a:rPr lang="zh-CN" altLang="en-US" sz="1600" b="1" dirty="0">
                <a:solidFill>
                  <a:srgbClr val="FF0000"/>
                </a:solidFill>
              </a:rPr>
              <a:t>analogRead(potpin);   </a:t>
            </a:r>
            <a:r>
              <a:rPr lang="zh-CN" altLang="en-US" sz="1600" dirty="0"/>
              <a:t>//读取模拟接口0 的值，并将其赋给val</a:t>
            </a:r>
          </a:p>
          <a:p>
            <a:r>
              <a:rPr lang="zh-CN" altLang="en-US" sz="1600" dirty="0"/>
              <a:t>    Serial.println(val);    //显示出val 的值</a:t>
            </a:r>
          </a:p>
          <a:p>
            <a:r>
              <a:rPr lang="zh-CN" altLang="en-US" sz="1600" dirty="0"/>
              <a:t>}</a:t>
            </a:r>
          </a:p>
        </p:txBody>
      </p:sp>
      <p:sp>
        <p:nvSpPr>
          <p:cNvPr id="4" name="文本框 3">
            <a:extLst>
              <a:ext uri="{FF2B5EF4-FFF2-40B4-BE49-F238E27FC236}">
                <a16:creationId xmlns:a16="http://schemas.microsoft.com/office/drawing/2014/main" id="{92DF551D-AD95-4796-A43A-F8748109C56D}"/>
              </a:ext>
            </a:extLst>
          </p:cNvPr>
          <p:cNvSpPr txBox="1"/>
          <p:nvPr/>
        </p:nvSpPr>
        <p:spPr>
          <a:xfrm>
            <a:off x="5940151" y="87313"/>
            <a:ext cx="3203849"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模拟量输入案例的代码</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F87AD679-83C3-4471-B4DB-7857406883F5}"/>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30</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78560216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807D015E-B696-4984-8212-7CEB5E83D344}"/>
              </a:ext>
            </a:extLst>
          </p:cNvPr>
          <p:cNvSpPr txBox="1"/>
          <p:nvPr/>
        </p:nvSpPr>
        <p:spPr>
          <a:xfrm>
            <a:off x="5940151" y="87313"/>
            <a:ext cx="3203849" cy="400110"/>
          </a:xfrm>
          <a:prstGeom prst="rect">
            <a:avLst/>
          </a:prstGeom>
          <a:noFill/>
        </p:spPr>
        <p:txBody>
          <a:bodyPr wrap="square" rtlCol="0" anchor="t">
            <a:spAutoFit/>
          </a:bodyPr>
          <a:lstStyle/>
          <a:p>
            <a:pPr algn="ctr"/>
            <a:r>
              <a:rPr lang="en-US" altLang="zh-CN" sz="2000" b="1" dirty="0">
                <a:latin typeface="方正大黑简体" panose="03000509000000000000" charset="-122"/>
                <a:ea typeface="方正大黑简体" panose="03000509000000000000" charset="-122"/>
                <a:sym typeface="+mn-ea"/>
              </a:rPr>
              <a:t>PWM</a:t>
            </a:r>
            <a:r>
              <a:rPr lang="zh-CN" altLang="en-US" sz="2000" b="1" dirty="0">
                <a:latin typeface="方正大黑简体" panose="03000509000000000000" charset="-122"/>
                <a:ea typeface="方正大黑简体" panose="03000509000000000000" charset="-122"/>
                <a:sym typeface="+mn-ea"/>
              </a:rPr>
              <a:t>调控灯光案例</a:t>
            </a:r>
            <a:endParaRPr lang="zh-CN" altLang="en-US" sz="2000" b="1" i="0" dirty="0">
              <a:latin typeface="方正大黑简体" panose="03000509000000000000" charset="-122"/>
              <a:ea typeface="方正大黑简体" panose="03000509000000000000" charset="-122"/>
              <a:sym typeface="+mn-ea"/>
            </a:endParaRPr>
          </a:p>
        </p:txBody>
      </p:sp>
      <p:sp>
        <p:nvSpPr>
          <p:cNvPr id="4" name="副标题 6152">
            <a:extLst>
              <a:ext uri="{FF2B5EF4-FFF2-40B4-BE49-F238E27FC236}">
                <a16:creationId xmlns:a16="http://schemas.microsoft.com/office/drawing/2014/main" id="{E2936FDC-FC4B-4A6D-844F-A0ED0B5D7785}"/>
              </a:ext>
            </a:extLst>
          </p:cNvPr>
          <p:cNvSpPr txBox="1">
            <a:spLocks noRot="1" noChangeArrowheads="1"/>
          </p:cNvSpPr>
          <p:nvPr/>
        </p:nvSpPr>
        <p:spPr>
          <a:xfrm>
            <a:off x="429308" y="627534"/>
            <a:ext cx="8136904" cy="42179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zh-CN" altLang="en-US" sz="2400" dirty="0"/>
              <a:t>         </a:t>
            </a:r>
            <a:r>
              <a:rPr lang="en-US" altLang="zh-CN" sz="2400" dirty="0"/>
              <a:t>PWM</a:t>
            </a:r>
            <a:r>
              <a:rPr lang="zh-CN" altLang="en-US" sz="2400" dirty="0"/>
              <a:t>为脉冲宽度调制，简称脉宽调制。脉冲宽度调制（</a:t>
            </a:r>
            <a:r>
              <a:rPr lang="en-US" altLang="zh-CN" sz="2400" dirty="0"/>
              <a:t>PWM</a:t>
            </a:r>
            <a:r>
              <a:rPr lang="zh-CN" altLang="en-US" sz="2400" dirty="0"/>
              <a:t>）是一种对模拟信号电平进行数字编码的方法，由于计算机不能输出模拟电压，只能输出</a:t>
            </a:r>
            <a:r>
              <a:rPr lang="en-US" altLang="zh-CN" sz="2400" dirty="0"/>
              <a:t>0 </a:t>
            </a:r>
            <a:r>
              <a:rPr lang="zh-CN" altLang="en-US" sz="2400" dirty="0"/>
              <a:t>或</a:t>
            </a:r>
            <a:r>
              <a:rPr lang="en-US" altLang="zh-CN" sz="2400" dirty="0"/>
              <a:t>5V </a:t>
            </a:r>
            <a:r>
              <a:rPr lang="zh-CN" altLang="en-US" sz="2400" dirty="0"/>
              <a:t>的的数字电压值，我们就通过使用高分辨率计数器，利用方波的占空比被调制的方法来对一个具体模拟信号的电平进行编码。</a:t>
            </a:r>
            <a:r>
              <a:rPr lang="en-US" altLang="zh-CN" sz="2400" dirty="0"/>
              <a:t>PWM </a:t>
            </a:r>
            <a:r>
              <a:rPr lang="zh-CN" altLang="en-US" sz="2400" dirty="0"/>
              <a:t>信号仍然是数字的，因为在给定的任何时刻，满幅值的直流供电要么是</a:t>
            </a:r>
            <a:r>
              <a:rPr lang="en-US" altLang="zh-CN" sz="2400" dirty="0"/>
              <a:t>5V(ON)</a:t>
            </a:r>
            <a:r>
              <a:rPr lang="zh-CN" altLang="en-US" sz="2400" dirty="0"/>
              <a:t>，要么是</a:t>
            </a:r>
            <a:r>
              <a:rPr lang="en-US" altLang="zh-CN" sz="2400" dirty="0"/>
              <a:t>0V(OFF)</a:t>
            </a:r>
            <a:r>
              <a:rPr lang="zh-CN" altLang="en-US" sz="2400" dirty="0"/>
              <a:t>。</a:t>
            </a:r>
            <a:endParaRPr lang="en-US" altLang="zh-CN" sz="2400" dirty="0"/>
          </a:p>
          <a:p>
            <a:pPr marL="0" indent="0">
              <a:lnSpc>
                <a:spcPct val="90000"/>
              </a:lnSpc>
              <a:buNone/>
            </a:pPr>
            <a:r>
              <a:rPr lang="en-US" altLang="zh-CN" sz="2400" dirty="0"/>
              <a:t>        </a:t>
            </a:r>
            <a:r>
              <a:rPr lang="zh-CN" altLang="en-US" sz="2400" dirty="0"/>
              <a:t>电压或电流源是以一种通</a:t>
            </a:r>
            <a:r>
              <a:rPr lang="en-US" altLang="zh-CN" sz="2400" dirty="0"/>
              <a:t>(ON)</a:t>
            </a:r>
            <a:r>
              <a:rPr lang="zh-CN" altLang="en-US" sz="2400" dirty="0"/>
              <a:t>或断</a:t>
            </a:r>
            <a:r>
              <a:rPr lang="en-US" altLang="zh-CN" sz="2400" dirty="0"/>
              <a:t>(OFF)</a:t>
            </a:r>
            <a:r>
              <a:rPr lang="zh-CN" altLang="en-US" sz="2400" dirty="0"/>
              <a:t>的重复脉冲序列被加到模拟负载上去的。通的时候即是直流供电被加到负载上的时候，断的时候即是供电被断开的时候。只要带宽足够，任何模拟值都可以使用</a:t>
            </a:r>
            <a:r>
              <a:rPr lang="en-US" altLang="zh-CN" sz="2400" dirty="0"/>
              <a:t>PWM </a:t>
            </a:r>
            <a:r>
              <a:rPr lang="zh-CN" altLang="en-US" sz="2400" dirty="0"/>
              <a:t>进行编码。输出的电压值是通过通和断的时间进行计算的。</a:t>
            </a:r>
          </a:p>
        </p:txBody>
      </p:sp>
    </p:spTree>
    <p:extLst>
      <p:ext uri="{BB962C8B-B14F-4D97-AF65-F5344CB8AC3E}">
        <p14:creationId xmlns:p14="http://schemas.microsoft.com/office/powerpoint/2010/main" val="236969353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副标题 22531">
            <a:extLst>
              <a:ext uri="{FF2B5EF4-FFF2-40B4-BE49-F238E27FC236}">
                <a16:creationId xmlns:a16="http://schemas.microsoft.com/office/drawing/2014/main" id="{61B518C4-8443-4EFB-BB08-EE8FF8DB773D}"/>
              </a:ext>
            </a:extLst>
          </p:cNvPr>
          <p:cNvSpPr txBox="1">
            <a:spLocks noRot="1" noChangeArrowheads="1"/>
          </p:cNvSpPr>
          <p:nvPr/>
        </p:nvSpPr>
        <p:spPr>
          <a:xfrm>
            <a:off x="240060" y="627534"/>
            <a:ext cx="541206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zh-CN" altLang="en-US" sz="2000" dirty="0"/>
              <a:t>输出电压</a:t>
            </a:r>
            <a:r>
              <a:rPr lang="en-US" altLang="zh-CN" sz="2000" dirty="0"/>
              <a:t>=</a:t>
            </a:r>
            <a:r>
              <a:rPr lang="zh-CN" altLang="en-US" sz="2000" dirty="0"/>
              <a:t>（接通时间</a:t>
            </a:r>
            <a:r>
              <a:rPr lang="en-US" altLang="zh-CN" sz="2000" dirty="0"/>
              <a:t>/</a:t>
            </a:r>
            <a:r>
              <a:rPr lang="zh-CN" altLang="en-US" sz="2000" dirty="0"/>
              <a:t>脉冲时间）</a:t>
            </a:r>
            <a:r>
              <a:rPr lang="en-US" altLang="zh-CN" sz="2000" dirty="0"/>
              <a:t>*</a:t>
            </a:r>
            <a:r>
              <a:rPr lang="zh-CN" altLang="en-US" sz="2000" dirty="0"/>
              <a:t>最大电压值</a:t>
            </a:r>
          </a:p>
        </p:txBody>
      </p:sp>
      <p:pic>
        <p:nvPicPr>
          <p:cNvPr id="4" name="图片 22535">
            <a:extLst>
              <a:ext uri="{FF2B5EF4-FFF2-40B4-BE49-F238E27FC236}">
                <a16:creationId xmlns:a16="http://schemas.microsoft.com/office/drawing/2014/main" id="{8A5C8386-267A-4FFD-9848-CAC21341E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096" y="1157530"/>
            <a:ext cx="5529808" cy="364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74859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副标题 24579">
            <a:extLst>
              <a:ext uri="{FF2B5EF4-FFF2-40B4-BE49-F238E27FC236}">
                <a16:creationId xmlns:a16="http://schemas.microsoft.com/office/drawing/2014/main" id="{E03D039D-189C-4B1B-8EEB-D21AB3850C8C}"/>
              </a:ext>
            </a:extLst>
          </p:cNvPr>
          <p:cNvSpPr txBox="1">
            <a:spLocks noRot="1" noChangeArrowheads="1"/>
          </p:cNvSpPr>
          <p:nvPr/>
        </p:nvSpPr>
        <p:spPr>
          <a:xfrm>
            <a:off x="-34445" y="506413"/>
            <a:ext cx="8915400" cy="1373510"/>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70000"/>
              </a:lnSpc>
              <a:buNone/>
            </a:pPr>
            <a:r>
              <a:rPr lang="en-US" altLang="zh-CN" sz="8000" dirty="0"/>
              <a:t>        PWM </a:t>
            </a:r>
            <a:r>
              <a:rPr lang="zh-CN" altLang="en-US" sz="8000" dirty="0"/>
              <a:t>被用在许多地方，调光灯具、电机调速、声音的制作等等。</a:t>
            </a:r>
          </a:p>
          <a:p>
            <a:pPr marL="0" indent="0">
              <a:lnSpc>
                <a:spcPct val="120000"/>
              </a:lnSpc>
              <a:buNone/>
            </a:pPr>
            <a:r>
              <a:rPr lang="en-US" altLang="zh-CN" sz="8000" dirty="0"/>
              <a:t>       </a:t>
            </a:r>
            <a:r>
              <a:rPr lang="zh-CN" altLang="en-US" sz="8000" dirty="0"/>
              <a:t>下面介绍一下</a:t>
            </a:r>
            <a:r>
              <a:rPr lang="en-US" altLang="zh-CN" sz="8000" dirty="0"/>
              <a:t>PWM </a:t>
            </a:r>
            <a:r>
              <a:rPr lang="zh-CN" altLang="en-US" sz="8000" dirty="0"/>
              <a:t>的三个基本参数：脉冲宽度、脉冲周期（</a:t>
            </a:r>
            <a:r>
              <a:rPr lang="en-US" altLang="zh-CN" sz="8000" dirty="0"/>
              <a:t>1 </a:t>
            </a:r>
            <a:r>
              <a:rPr lang="zh-CN" altLang="en-US" sz="8000" dirty="0"/>
              <a:t>秒内脉冲频率个数的倒数）、电压高度（例如：</a:t>
            </a:r>
            <a:r>
              <a:rPr lang="en-US" altLang="zh-CN" sz="8000" dirty="0"/>
              <a:t>0V-5V</a:t>
            </a:r>
            <a:r>
              <a:rPr lang="zh-CN" altLang="en-US" sz="8000" dirty="0"/>
              <a:t>）</a:t>
            </a:r>
          </a:p>
          <a:p>
            <a:pPr marL="0" indent="0">
              <a:lnSpc>
                <a:spcPct val="90000"/>
              </a:lnSpc>
              <a:buNone/>
            </a:pPr>
            <a:endParaRPr lang="zh-CN" altLang="en-US" sz="8000" dirty="0"/>
          </a:p>
          <a:p>
            <a:pPr marL="0" indent="0">
              <a:lnSpc>
                <a:spcPct val="90000"/>
              </a:lnSpc>
              <a:buNone/>
            </a:pPr>
            <a:endParaRPr lang="zh-CN" altLang="en-US" sz="8000" dirty="0"/>
          </a:p>
          <a:p>
            <a:pPr>
              <a:lnSpc>
                <a:spcPct val="90000"/>
              </a:lnSpc>
            </a:pPr>
            <a:r>
              <a:rPr lang="en-US" altLang="zh-CN" sz="2800" dirty="0">
                <a:solidFill>
                  <a:schemeClr val="bg1"/>
                </a:solidFill>
              </a:rPr>
              <a:t>1</a:t>
            </a:r>
            <a:r>
              <a:rPr lang="zh-CN" altLang="en-US" sz="2800" dirty="0">
                <a:solidFill>
                  <a:schemeClr val="bg1"/>
                </a:solidFill>
              </a:rPr>
              <a:t>、脉冲宽度</a:t>
            </a:r>
          </a:p>
          <a:p>
            <a:pPr>
              <a:lnSpc>
                <a:spcPct val="90000"/>
              </a:lnSpc>
            </a:pPr>
            <a:r>
              <a:rPr lang="en-US" altLang="zh-CN" sz="2800" dirty="0">
                <a:solidFill>
                  <a:schemeClr val="bg1"/>
                </a:solidFill>
              </a:rPr>
              <a:t>2</a:t>
            </a:r>
            <a:r>
              <a:rPr lang="zh-CN" altLang="en-US" sz="2800" dirty="0">
                <a:solidFill>
                  <a:schemeClr val="bg1"/>
                </a:solidFill>
              </a:rPr>
              <a:t>、脉冲周期（</a:t>
            </a:r>
            <a:r>
              <a:rPr lang="en-US" altLang="zh-CN" sz="2800" dirty="0">
                <a:solidFill>
                  <a:schemeClr val="bg1"/>
                </a:solidFill>
              </a:rPr>
              <a:t>1 </a:t>
            </a:r>
            <a:r>
              <a:rPr lang="zh-CN" altLang="en-US" sz="2800" dirty="0">
                <a:solidFill>
                  <a:schemeClr val="bg1"/>
                </a:solidFill>
              </a:rPr>
              <a:t>秒内脉冲频率个数的倒数）</a:t>
            </a:r>
          </a:p>
          <a:p>
            <a:pPr>
              <a:lnSpc>
                <a:spcPct val="90000"/>
              </a:lnSpc>
            </a:pPr>
            <a:r>
              <a:rPr lang="en-US" altLang="zh-CN" sz="2800" dirty="0">
                <a:solidFill>
                  <a:schemeClr val="bg1"/>
                </a:solidFill>
              </a:rPr>
              <a:t>3</a:t>
            </a:r>
            <a:r>
              <a:rPr lang="zh-CN" altLang="en-US" sz="2800" dirty="0">
                <a:solidFill>
                  <a:schemeClr val="bg1"/>
                </a:solidFill>
              </a:rPr>
              <a:t>、电压高度（例如：</a:t>
            </a:r>
            <a:r>
              <a:rPr lang="en-US" altLang="zh-CN" sz="2800" dirty="0">
                <a:solidFill>
                  <a:schemeClr val="bg1"/>
                </a:solidFill>
              </a:rPr>
              <a:t>0V-5V</a:t>
            </a:r>
            <a:r>
              <a:rPr lang="zh-CN" altLang="en-US" sz="2800" dirty="0">
                <a:solidFill>
                  <a:schemeClr val="bg1"/>
                </a:solidFill>
              </a:rPr>
              <a:t>）</a:t>
            </a:r>
          </a:p>
        </p:txBody>
      </p:sp>
      <p:pic>
        <p:nvPicPr>
          <p:cNvPr id="5" name="图片 24583">
            <a:extLst>
              <a:ext uri="{FF2B5EF4-FFF2-40B4-BE49-F238E27FC236}">
                <a16:creationId xmlns:a16="http://schemas.microsoft.com/office/drawing/2014/main" id="{246F37E1-87E6-48A9-85D6-DED07BEF0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918965"/>
            <a:ext cx="56769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17395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5" name="文本框 4">
            <a:extLst>
              <a:ext uri="{FF2B5EF4-FFF2-40B4-BE49-F238E27FC236}">
                <a16:creationId xmlns:a16="http://schemas.microsoft.com/office/drawing/2014/main" id="{3F30ECEF-CECB-494F-A62E-6AEEDC85B932}"/>
              </a:ext>
            </a:extLst>
          </p:cNvPr>
          <p:cNvSpPr txBox="1"/>
          <p:nvPr/>
        </p:nvSpPr>
        <p:spPr>
          <a:xfrm>
            <a:off x="755576" y="580343"/>
            <a:ext cx="7226718" cy="1538883"/>
          </a:xfrm>
          <a:prstGeom prst="rect">
            <a:avLst/>
          </a:prstGeom>
          <a:noFill/>
        </p:spPr>
        <p:txBody>
          <a:bodyPr wrap="square" rtlCol="0" anchor="t">
            <a:spAutoFit/>
          </a:bodyPr>
          <a:lstStyle/>
          <a:p>
            <a:r>
              <a:rPr lang="en-US" altLang="zh-CN" sz="2400" b="1" dirty="0" err="1">
                <a:solidFill>
                  <a:srgbClr val="FF0000"/>
                </a:solidFill>
              </a:rPr>
              <a:t>analogWrite</a:t>
            </a:r>
            <a:r>
              <a:rPr lang="en-US" altLang="zh-CN" sz="2400" b="1" dirty="0">
                <a:solidFill>
                  <a:srgbClr val="FF0000"/>
                </a:solidFill>
              </a:rPr>
              <a:t>(</a:t>
            </a:r>
            <a:r>
              <a:rPr lang="en-US" altLang="zh-CN" sz="2400" b="1" dirty="0" err="1">
                <a:solidFill>
                  <a:srgbClr val="FF0000"/>
                </a:solidFill>
              </a:rPr>
              <a:t>pin,value</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zh-CN" altLang="en-US" dirty="0"/>
              <a:t>         参数</a:t>
            </a:r>
            <a:r>
              <a:rPr lang="en-US" altLang="zh-CN" dirty="0"/>
              <a:t>pin</a:t>
            </a:r>
            <a:r>
              <a:rPr lang="zh-CN" altLang="en-US" dirty="0"/>
              <a:t>为指定模拟值输入的引脚编号：</a:t>
            </a:r>
            <a:r>
              <a:rPr lang="en-US" altLang="zh-CN" dirty="0"/>
              <a:t>3</a:t>
            </a:r>
            <a:r>
              <a:rPr lang="zh-CN" altLang="en-US" dirty="0"/>
              <a:t>、</a:t>
            </a:r>
            <a:r>
              <a:rPr lang="en-US" altLang="zh-CN" dirty="0"/>
              <a:t>5</a:t>
            </a:r>
            <a:r>
              <a:rPr lang="zh-CN" altLang="en-US" dirty="0"/>
              <a:t>、</a:t>
            </a:r>
            <a:r>
              <a:rPr lang="en-US" altLang="zh-CN" dirty="0"/>
              <a:t>6</a:t>
            </a:r>
            <a:r>
              <a:rPr lang="zh-CN" altLang="en-US" dirty="0"/>
              <a:t>、</a:t>
            </a:r>
            <a:r>
              <a:rPr lang="en-US" altLang="zh-CN" dirty="0"/>
              <a:t>9</a:t>
            </a:r>
            <a:r>
              <a:rPr lang="zh-CN" altLang="en-US" dirty="0"/>
              <a:t>、</a:t>
            </a:r>
            <a:r>
              <a:rPr lang="en-US" altLang="zh-CN" dirty="0"/>
              <a:t>10</a:t>
            </a:r>
            <a:r>
              <a:rPr lang="zh-CN" altLang="en-US" dirty="0"/>
              <a:t>、</a:t>
            </a:r>
            <a:r>
              <a:rPr lang="en-US" altLang="zh-CN" dirty="0"/>
              <a:t>11</a:t>
            </a:r>
            <a:br>
              <a:rPr lang="zh-CN" altLang="en-US" dirty="0"/>
            </a:br>
            <a:r>
              <a:rPr lang="zh-CN" altLang="en-US" dirty="0"/>
              <a:t>         参数</a:t>
            </a:r>
            <a:r>
              <a:rPr lang="en-US" altLang="zh-CN" dirty="0"/>
              <a:t>value</a:t>
            </a:r>
            <a:r>
              <a:rPr lang="zh-CN" altLang="en-US" dirty="0"/>
              <a:t>指定是</a:t>
            </a:r>
            <a:r>
              <a:rPr lang="en-US" altLang="zh-CN" dirty="0"/>
              <a:t>PWM</a:t>
            </a:r>
            <a:r>
              <a:rPr lang="zh-CN" altLang="en-US" dirty="0"/>
              <a:t>的脉冲宽度，范围为</a:t>
            </a:r>
            <a:r>
              <a:rPr lang="en-US" altLang="zh-CN" dirty="0"/>
              <a:t>0</a:t>
            </a:r>
            <a:r>
              <a:rPr lang="zh-CN" altLang="en-US" dirty="0"/>
              <a:t>～</a:t>
            </a:r>
            <a:r>
              <a:rPr lang="en-US" altLang="zh-CN" dirty="0"/>
              <a:t>255</a:t>
            </a:r>
            <a:r>
              <a:rPr lang="zh-CN" altLang="en-US" dirty="0"/>
              <a:t>。</a:t>
            </a:r>
            <a:endParaRPr lang="en-US" altLang="zh-CN" dirty="0"/>
          </a:p>
          <a:p>
            <a:r>
              <a:rPr lang="zh-CN" altLang="en-US" sz="1600" b="1" dirty="0">
                <a:solidFill>
                  <a:srgbClr val="FF0000"/>
                </a:solidFill>
              </a:rPr>
              <a:t>注意：</a:t>
            </a:r>
            <a:endParaRPr lang="en-US" altLang="zh-CN" sz="1600" b="1" dirty="0">
              <a:solidFill>
                <a:srgbClr val="FF0000"/>
              </a:solidFill>
            </a:endParaRPr>
          </a:p>
          <a:p>
            <a:r>
              <a:rPr lang="en-US" altLang="zh-CN" dirty="0"/>
              <a:t>         </a:t>
            </a:r>
            <a:r>
              <a:rPr lang="en-US" altLang="zh-CN" dirty="0" err="1"/>
              <a:t>analogWrite</a:t>
            </a:r>
            <a:r>
              <a:rPr lang="en-US" altLang="zh-CN" dirty="0"/>
              <a:t>() </a:t>
            </a:r>
            <a:r>
              <a:rPr lang="zh-CN" altLang="en-US" dirty="0"/>
              <a:t>函数内部，已经完成了引脚的初始化。</a:t>
            </a:r>
            <a:endParaRPr lang="en-US" altLang="zh-CN" dirty="0"/>
          </a:p>
        </p:txBody>
      </p:sp>
      <p:sp>
        <p:nvSpPr>
          <p:cNvPr id="6" name="文本框 5">
            <a:extLst>
              <a:ext uri="{FF2B5EF4-FFF2-40B4-BE49-F238E27FC236}">
                <a16:creationId xmlns:a16="http://schemas.microsoft.com/office/drawing/2014/main" id="{4CCF6B04-9C7F-4AA6-85CB-84B90616C937}"/>
              </a:ext>
            </a:extLst>
          </p:cNvPr>
          <p:cNvSpPr txBox="1"/>
          <p:nvPr/>
        </p:nvSpPr>
        <p:spPr>
          <a:xfrm>
            <a:off x="5248222" y="5110"/>
            <a:ext cx="3886200"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PWM</a:t>
            </a:r>
            <a:r>
              <a:rPr lang="zh-CN" altLang="en-US" sz="3200" b="1" dirty="0">
                <a:latin typeface="方正大黑简体" panose="03000509000000000000" charset="-122"/>
                <a:ea typeface="方正大黑简体" panose="03000509000000000000" charset="-122"/>
                <a:sym typeface="+mn-ea"/>
              </a:rPr>
              <a:t>输出函数</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95168524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B1CAFBE1-7354-48CB-BD41-058954266AD6}"/>
              </a:ext>
            </a:extLst>
          </p:cNvPr>
          <p:cNvSpPr/>
          <p:nvPr/>
        </p:nvSpPr>
        <p:spPr>
          <a:xfrm>
            <a:off x="467544" y="639234"/>
            <a:ext cx="7992888" cy="3421834"/>
          </a:xfrm>
          <a:prstGeom prst="rect">
            <a:avLst/>
          </a:prstGeom>
        </p:spPr>
        <p:txBody>
          <a:bodyPr wrap="square">
            <a:spAutoFit/>
          </a:bodyPr>
          <a:lstStyle/>
          <a:p>
            <a:pPr>
              <a:lnSpc>
                <a:spcPct val="80000"/>
              </a:lnSpc>
            </a:pPr>
            <a:r>
              <a:rPr lang="en-US" altLang="zh-CN" dirty="0"/>
              <a:t>int </a:t>
            </a:r>
            <a:r>
              <a:rPr lang="en-US" altLang="zh-CN" dirty="0" err="1"/>
              <a:t>potpin</a:t>
            </a:r>
            <a:r>
              <a:rPr lang="en-US" altLang="zh-CN" dirty="0"/>
              <a:t>=0;    //</a:t>
            </a:r>
            <a:r>
              <a:rPr lang="zh-CN" altLang="en-US" dirty="0"/>
              <a:t>定义模拟接口</a:t>
            </a:r>
            <a:r>
              <a:rPr lang="en-US" altLang="zh-CN" dirty="0"/>
              <a:t>0</a:t>
            </a:r>
          </a:p>
          <a:p>
            <a:pPr>
              <a:lnSpc>
                <a:spcPct val="80000"/>
              </a:lnSpc>
            </a:pPr>
            <a:r>
              <a:rPr lang="en-US" altLang="zh-CN" dirty="0"/>
              <a:t>int </a:t>
            </a:r>
            <a:r>
              <a:rPr lang="en-US" altLang="zh-CN" dirty="0" err="1"/>
              <a:t>ledpin</a:t>
            </a:r>
            <a:r>
              <a:rPr lang="en-US" altLang="zh-CN" dirty="0"/>
              <a:t>=3;    //</a:t>
            </a:r>
            <a:r>
              <a:rPr lang="zh-CN" altLang="en-US" dirty="0"/>
              <a:t>定义数字接口</a:t>
            </a:r>
            <a:r>
              <a:rPr lang="en-US" altLang="zh-CN" dirty="0"/>
              <a:t>3</a:t>
            </a:r>
            <a:r>
              <a:rPr lang="zh-CN" altLang="en-US" dirty="0"/>
              <a:t>（</a:t>
            </a:r>
            <a:r>
              <a:rPr lang="en-US" altLang="zh-CN" dirty="0"/>
              <a:t>PWM </a:t>
            </a:r>
            <a:r>
              <a:rPr lang="zh-CN" altLang="en-US" dirty="0"/>
              <a:t>输出）</a:t>
            </a:r>
          </a:p>
          <a:p>
            <a:pPr>
              <a:lnSpc>
                <a:spcPct val="80000"/>
              </a:lnSpc>
            </a:pPr>
            <a:r>
              <a:rPr lang="en-US" altLang="zh-CN" dirty="0"/>
              <a:t>int </a:t>
            </a:r>
            <a:r>
              <a:rPr lang="en-US" altLang="zh-CN" dirty="0" err="1"/>
              <a:t>val</a:t>
            </a:r>
            <a:r>
              <a:rPr lang="en-US" altLang="zh-CN" dirty="0"/>
              <a:t>=0;	         // </a:t>
            </a:r>
            <a:r>
              <a:rPr lang="zh-CN" altLang="en-US" dirty="0"/>
              <a:t>暂存来自传感器的变量数值</a:t>
            </a:r>
          </a:p>
          <a:p>
            <a:pPr>
              <a:lnSpc>
                <a:spcPct val="80000"/>
              </a:lnSpc>
            </a:pPr>
            <a:r>
              <a:rPr lang="en-US" altLang="zh-CN" dirty="0"/>
              <a:t>void setup()</a:t>
            </a:r>
          </a:p>
          <a:p>
            <a:pPr>
              <a:lnSpc>
                <a:spcPct val="80000"/>
              </a:lnSpc>
            </a:pPr>
            <a:r>
              <a:rPr lang="en-US" altLang="zh-CN" dirty="0"/>
              <a:t>{</a:t>
            </a:r>
          </a:p>
          <a:p>
            <a:pPr>
              <a:lnSpc>
                <a:spcPct val="80000"/>
              </a:lnSpc>
            </a:pPr>
            <a:r>
              <a:rPr lang="en-US" altLang="zh-CN" dirty="0" err="1"/>
              <a:t>pinMode</a:t>
            </a:r>
            <a:r>
              <a:rPr lang="en-US" altLang="zh-CN" dirty="0"/>
              <a:t>(</a:t>
            </a:r>
            <a:r>
              <a:rPr lang="en-US" altLang="zh-CN" dirty="0" err="1"/>
              <a:t>ledpin,OUTPUT</a:t>
            </a:r>
            <a:r>
              <a:rPr lang="en-US" altLang="zh-CN" dirty="0"/>
              <a:t>);       //</a:t>
            </a:r>
            <a:r>
              <a:rPr lang="zh-CN" altLang="en-US" dirty="0"/>
              <a:t>定义数字接口</a:t>
            </a:r>
            <a:r>
              <a:rPr lang="en-US" altLang="zh-CN" dirty="0"/>
              <a:t>3 </a:t>
            </a:r>
            <a:r>
              <a:rPr lang="zh-CN" altLang="en-US" dirty="0"/>
              <a:t>为输出</a:t>
            </a:r>
          </a:p>
          <a:p>
            <a:pPr>
              <a:lnSpc>
                <a:spcPct val="80000"/>
              </a:lnSpc>
            </a:pPr>
            <a:r>
              <a:rPr lang="en-US" altLang="zh-CN" dirty="0" err="1"/>
              <a:t>Serial.begin</a:t>
            </a:r>
            <a:r>
              <a:rPr lang="en-US" altLang="zh-CN" dirty="0"/>
              <a:t>(9600);                    //</a:t>
            </a:r>
            <a:r>
              <a:rPr lang="zh-CN" altLang="en-US" dirty="0"/>
              <a:t>设置波特率为</a:t>
            </a:r>
            <a:r>
              <a:rPr lang="en-US" altLang="zh-CN" dirty="0"/>
              <a:t>9600</a:t>
            </a:r>
          </a:p>
          <a:p>
            <a:pPr>
              <a:lnSpc>
                <a:spcPct val="80000"/>
              </a:lnSpc>
            </a:pPr>
            <a:r>
              <a:rPr lang="en-US" altLang="zh-CN" dirty="0"/>
              <a:t>}</a:t>
            </a:r>
          </a:p>
          <a:p>
            <a:pPr>
              <a:lnSpc>
                <a:spcPct val="80000"/>
              </a:lnSpc>
            </a:pPr>
            <a:r>
              <a:rPr lang="en-US" altLang="zh-CN" dirty="0"/>
              <a:t>void loop()</a:t>
            </a:r>
          </a:p>
          <a:p>
            <a:pPr>
              <a:lnSpc>
                <a:spcPct val="80000"/>
              </a:lnSpc>
            </a:pPr>
            <a:r>
              <a:rPr lang="en-US" altLang="zh-CN" dirty="0"/>
              <a:t>{</a:t>
            </a:r>
          </a:p>
          <a:p>
            <a:pPr>
              <a:lnSpc>
                <a:spcPct val="80000"/>
              </a:lnSpc>
            </a:pPr>
            <a:r>
              <a:rPr lang="en-US" altLang="zh-CN" dirty="0" err="1"/>
              <a:t>val</a:t>
            </a:r>
            <a:r>
              <a:rPr lang="en-US" altLang="zh-CN" dirty="0"/>
              <a:t>=</a:t>
            </a:r>
            <a:r>
              <a:rPr lang="en-US" altLang="zh-CN" dirty="0" err="1"/>
              <a:t>analogRead</a:t>
            </a:r>
            <a:r>
              <a:rPr lang="en-US" altLang="zh-CN" dirty="0"/>
              <a:t>(</a:t>
            </a:r>
            <a:r>
              <a:rPr lang="en-US" altLang="zh-CN" dirty="0" err="1"/>
              <a:t>potpin</a:t>
            </a:r>
            <a:r>
              <a:rPr lang="en-US" altLang="zh-CN" dirty="0"/>
              <a:t>);        // </a:t>
            </a:r>
            <a:r>
              <a:rPr lang="zh-CN" altLang="en-US" dirty="0"/>
              <a:t>读取传感器的模拟值并赋值给</a:t>
            </a:r>
            <a:r>
              <a:rPr lang="en-US" altLang="zh-CN" dirty="0" err="1"/>
              <a:t>val</a:t>
            </a:r>
            <a:endParaRPr lang="en-US" altLang="zh-CN" dirty="0"/>
          </a:p>
          <a:p>
            <a:pPr>
              <a:lnSpc>
                <a:spcPct val="80000"/>
              </a:lnSpc>
            </a:pPr>
            <a:r>
              <a:rPr lang="en-US" altLang="zh-CN" dirty="0" err="1"/>
              <a:t>Serial.println</a:t>
            </a:r>
            <a:r>
              <a:rPr lang="en-US" altLang="zh-CN" dirty="0"/>
              <a:t>(</a:t>
            </a:r>
            <a:r>
              <a:rPr lang="en-US" altLang="zh-CN" dirty="0" err="1"/>
              <a:t>val</a:t>
            </a:r>
            <a:r>
              <a:rPr lang="en-US" altLang="zh-CN" dirty="0"/>
              <a:t>);                    //</a:t>
            </a:r>
            <a:r>
              <a:rPr lang="zh-CN" altLang="en-US" dirty="0"/>
              <a:t>显示</a:t>
            </a:r>
            <a:r>
              <a:rPr lang="en-US" altLang="zh-CN" dirty="0" err="1"/>
              <a:t>val</a:t>
            </a:r>
            <a:r>
              <a:rPr lang="en-US" altLang="zh-CN" dirty="0"/>
              <a:t> </a:t>
            </a:r>
            <a:r>
              <a:rPr lang="zh-CN" altLang="en-US" dirty="0"/>
              <a:t>变量</a:t>
            </a:r>
          </a:p>
          <a:p>
            <a:pPr>
              <a:lnSpc>
                <a:spcPct val="80000"/>
              </a:lnSpc>
            </a:pPr>
            <a:r>
              <a:rPr lang="en-US" altLang="zh-CN" dirty="0" err="1"/>
              <a:t>analogWrite</a:t>
            </a:r>
            <a:r>
              <a:rPr lang="en-US" altLang="zh-CN" dirty="0"/>
              <a:t>(</a:t>
            </a:r>
            <a:r>
              <a:rPr lang="en-US" altLang="zh-CN" dirty="0" err="1"/>
              <a:t>ledpin,val</a:t>
            </a:r>
            <a:r>
              <a:rPr lang="en-US" altLang="zh-CN" dirty="0"/>
              <a:t>/4);     // </a:t>
            </a:r>
            <a:r>
              <a:rPr lang="zh-CN" altLang="en-US" dirty="0"/>
              <a:t>打开</a:t>
            </a:r>
            <a:r>
              <a:rPr lang="en-US" altLang="zh-CN" dirty="0"/>
              <a:t>LED </a:t>
            </a:r>
            <a:r>
              <a:rPr lang="zh-CN" altLang="en-US" dirty="0"/>
              <a:t>并设置亮度（</a:t>
            </a:r>
            <a:r>
              <a:rPr lang="en-US" altLang="zh-CN" dirty="0"/>
              <a:t>PWM </a:t>
            </a:r>
            <a:r>
              <a:rPr lang="zh-CN" altLang="en-US" dirty="0"/>
              <a:t>输出最大值</a:t>
            </a:r>
            <a:r>
              <a:rPr lang="en-US" altLang="zh-CN" dirty="0"/>
              <a:t>255</a:t>
            </a:r>
            <a:r>
              <a:rPr lang="zh-CN" altLang="en-US" dirty="0"/>
              <a:t>）</a:t>
            </a:r>
          </a:p>
          <a:p>
            <a:pPr>
              <a:lnSpc>
                <a:spcPct val="80000"/>
              </a:lnSpc>
            </a:pPr>
            <a:r>
              <a:rPr lang="en-US" altLang="zh-CN" dirty="0"/>
              <a:t>delay(10);//</a:t>
            </a:r>
            <a:r>
              <a:rPr lang="zh-CN" altLang="en-US" dirty="0"/>
              <a:t>延时</a:t>
            </a:r>
            <a:r>
              <a:rPr lang="en-US" altLang="zh-CN" dirty="0"/>
              <a:t>10ms</a:t>
            </a:r>
          </a:p>
          <a:p>
            <a:pPr>
              <a:lnSpc>
                <a:spcPct val="80000"/>
              </a:lnSpc>
            </a:pPr>
            <a:r>
              <a:rPr lang="en-US" altLang="zh-CN" dirty="0"/>
              <a:t>}</a:t>
            </a:r>
          </a:p>
        </p:txBody>
      </p:sp>
      <p:sp>
        <p:nvSpPr>
          <p:cNvPr id="4" name="文本框 3">
            <a:extLst>
              <a:ext uri="{FF2B5EF4-FFF2-40B4-BE49-F238E27FC236}">
                <a16:creationId xmlns:a16="http://schemas.microsoft.com/office/drawing/2014/main" id="{E0109A25-E56E-4210-9616-EE015A19C33A}"/>
              </a:ext>
            </a:extLst>
          </p:cNvPr>
          <p:cNvSpPr txBox="1"/>
          <p:nvPr/>
        </p:nvSpPr>
        <p:spPr>
          <a:xfrm>
            <a:off x="5940151" y="87313"/>
            <a:ext cx="3203849" cy="400110"/>
          </a:xfrm>
          <a:prstGeom prst="rect">
            <a:avLst/>
          </a:prstGeom>
          <a:noFill/>
        </p:spPr>
        <p:txBody>
          <a:bodyPr wrap="square" rtlCol="0" anchor="t">
            <a:spAutoFit/>
          </a:bodyPr>
          <a:lstStyle/>
          <a:p>
            <a:pPr algn="ctr"/>
            <a:r>
              <a:rPr lang="en-US" altLang="zh-CN" sz="2000" b="1" dirty="0">
                <a:latin typeface="方正大黑简体" panose="03000509000000000000" charset="-122"/>
                <a:ea typeface="方正大黑简体" panose="03000509000000000000" charset="-122"/>
                <a:sym typeface="+mn-ea"/>
              </a:rPr>
              <a:t>PWM</a:t>
            </a:r>
            <a:r>
              <a:rPr lang="zh-CN" altLang="en-US" sz="2000" b="1" dirty="0">
                <a:latin typeface="方正大黑简体" panose="03000509000000000000" charset="-122"/>
                <a:ea typeface="方正大黑简体" panose="03000509000000000000" charset="-122"/>
                <a:sym typeface="+mn-ea"/>
              </a:rPr>
              <a:t>调控灯光案例源代码</a:t>
            </a:r>
            <a:endParaRPr lang="zh-CN" altLang="en-US" sz="20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18994336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F2486F78-830D-463A-9D07-B8AA65513C96}"/>
              </a:ext>
            </a:extLst>
          </p:cNvPr>
          <p:cNvSpPr txBox="1"/>
          <p:nvPr/>
        </p:nvSpPr>
        <p:spPr>
          <a:xfrm>
            <a:off x="5364089" y="87313"/>
            <a:ext cx="3779912" cy="400110"/>
          </a:xfrm>
          <a:prstGeom prst="rect">
            <a:avLst/>
          </a:prstGeom>
          <a:noFill/>
        </p:spPr>
        <p:txBody>
          <a:bodyPr wrap="square" rtlCol="0" anchor="t">
            <a:spAutoFit/>
          </a:bodyPr>
          <a:lstStyle/>
          <a:p>
            <a:pPr algn="ctr"/>
            <a:r>
              <a:rPr lang="en-US" altLang="zh-CN" sz="2000" b="1" dirty="0">
                <a:latin typeface="方正大黑简体" panose="03000509000000000000" charset="-122"/>
                <a:ea typeface="方正大黑简体" panose="03000509000000000000" charset="-122"/>
                <a:sym typeface="+mn-ea"/>
              </a:rPr>
              <a:t>PWM</a:t>
            </a:r>
            <a:r>
              <a:rPr lang="zh-CN" altLang="en-US" sz="2000" b="1" dirty="0">
                <a:latin typeface="方正大黑简体" panose="03000509000000000000" charset="-122"/>
                <a:ea typeface="方正大黑简体" panose="03000509000000000000" charset="-122"/>
                <a:sym typeface="+mn-ea"/>
              </a:rPr>
              <a:t>调控灯光案例的效果视频</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48C9BB10-299E-47A8-B9EF-4F65935FB232}"/>
              </a:ext>
            </a:extLst>
          </p:cNvPr>
          <p:cNvSpPr txBox="1"/>
          <p:nvPr/>
        </p:nvSpPr>
        <p:spPr>
          <a:xfrm>
            <a:off x="3599892" y="2067694"/>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
        <p:nvSpPr>
          <p:cNvPr id="6" name="文本框 5">
            <a:extLst>
              <a:ext uri="{FF2B5EF4-FFF2-40B4-BE49-F238E27FC236}">
                <a16:creationId xmlns:a16="http://schemas.microsoft.com/office/drawing/2014/main" id="{5C73DA85-FC5B-49BC-A31D-6F1CD9842E7E}"/>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36</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157791557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F2486F78-830D-463A-9D07-B8AA65513C96}"/>
              </a:ext>
            </a:extLst>
          </p:cNvPr>
          <p:cNvSpPr txBox="1"/>
          <p:nvPr/>
        </p:nvSpPr>
        <p:spPr>
          <a:xfrm>
            <a:off x="6660231" y="87313"/>
            <a:ext cx="2483769"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舵机的介绍</a:t>
            </a:r>
            <a:endParaRPr lang="zh-CN" altLang="en-US" sz="2000" b="1" i="0" dirty="0">
              <a:latin typeface="方正大黑简体" panose="03000509000000000000" charset="-122"/>
              <a:ea typeface="方正大黑简体" panose="03000509000000000000" charset="-122"/>
              <a:sym typeface="+mn-ea"/>
            </a:endParaRPr>
          </a:p>
        </p:txBody>
      </p:sp>
      <p:sp>
        <p:nvSpPr>
          <p:cNvPr id="5" name="副标题 6152">
            <a:extLst>
              <a:ext uri="{FF2B5EF4-FFF2-40B4-BE49-F238E27FC236}">
                <a16:creationId xmlns:a16="http://schemas.microsoft.com/office/drawing/2014/main" id="{929F2D2D-3C12-4094-9A5C-A2395D617716}"/>
              </a:ext>
            </a:extLst>
          </p:cNvPr>
          <p:cNvSpPr txBox="1">
            <a:spLocks noRot="1" noChangeArrowheads="1"/>
          </p:cNvSpPr>
          <p:nvPr/>
        </p:nvSpPr>
        <p:spPr>
          <a:xfrm>
            <a:off x="539552" y="771550"/>
            <a:ext cx="8208912" cy="36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zh-CN" altLang="en-US" sz="2000" dirty="0"/>
              <a:t>        </a:t>
            </a:r>
          </a:p>
        </p:txBody>
      </p:sp>
      <p:sp>
        <p:nvSpPr>
          <p:cNvPr id="2" name="矩形 1">
            <a:extLst>
              <a:ext uri="{FF2B5EF4-FFF2-40B4-BE49-F238E27FC236}">
                <a16:creationId xmlns:a16="http://schemas.microsoft.com/office/drawing/2014/main" id="{CE73B98F-8DFA-4E71-9F58-F194581C25C2}"/>
              </a:ext>
            </a:extLst>
          </p:cNvPr>
          <p:cNvSpPr/>
          <p:nvPr/>
        </p:nvSpPr>
        <p:spPr>
          <a:xfrm>
            <a:off x="539552" y="529448"/>
            <a:ext cx="8064896" cy="4154984"/>
          </a:xfrm>
          <a:prstGeom prst="rect">
            <a:avLst/>
          </a:prstGeom>
        </p:spPr>
        <p:txBody>
          <a:bodyPr wrap="square">
            <a:spAutoFit/>
          </a:bodyPr>
          <a:lstStyle/>
          <a:p>
            <a:r>
              <a:rPr lang="zh-CN" altLang="en-US" sz="2400" dirty="0"/>
              <a:t>         舵机是</a:t>
            </a:r>
            <a:r>
              <a:rPr lang="zh-CN" altLang="en-US" sz="2400" b="1" dirty="0">
                <a:solidFill>
                  <a:srgbClr val="FF0000"/>
                </a:solidFill>
              </a:rPr>
              <a:t>一种位置伺服的驱动器</a:t>
            </a:r>
            <a:r>
              <a:rPr lang="zh-CN" altLang="en-US" sz="2400" dirty="0"/>
              <a:t>，主要是</a:t>
            </a:r>
            <a:r>
              <a:rPr lang="zh-CN" altLang="en-US" sz="2400" b="1" dirty="0">
                <a:solidFill>
                  <a:srgbClr val="FF0000"/>
                </a:solidFill>
              </a:rPr>
              <a:t>由外壳、电路板、无核心马达、齿轮与位置检测器所构成</a:t>
            </a:r>
            <a:r>
              <a:rPr lang="zh-CN" altLang="en-US" sz="2400" dirty="0"/>
              <a:t>。其工作原理是由接收机或者单片机发出信号给舵机，其内部有一个基准电路，产生</a:t>
            </a:r>
            <a:r>
              <a:rPr lang="zh-CN" altLang="en-US" sz="2400" dirty="0">
                <a:solidFill>
                  <a:srgbClr val="FF0000"/>
                </a:solidFill>
              </a:rPr>
              <a:t>周期为</a:t>
            </a:r>
            <a:r>
              <a:rPr lang="en-US" altLang="zh-CN" sz="2400" dirty="0">
                <a:solidFill>
                  <a:srgbClr val="FF0000"/>
                </a:solidFill>
              </a:rPr>
              <a:t>20ms</a:t>
            </a:r>
            <a:r>
              <a:rPr lang="zh-CN" altLang="en-US" sz="2400" dirty="0"/>
              <a:t>，</a:t>
            </a:r>
            <a:r>
              <a:rPr lang="zh-CN" altLang="en-US" sz="2400" dirty="0">
                <a:solidFill>
                  <a:srgbClr val="FF0000"/>
                </a:solidFill>
              </a:rPr>
              <a:t>宽度为</a:t>
            </a:r>
            <a:r>
              <a:rPr lang="en-US" altLang="zh-CN" sz="2400" dirty="0">
                <a:solidFill>
                  <a:srgbClr val="FF0000"/>
                </a:solidFill>
              </a:rPr>
              <a:t>1.5ms </a:t>
            </a:r>
            <a:r>
              <a:rPr lang="zh-CN" altLang="en-US" sz="2400" dirty="0"/>
              <a:t>的基准信号，将获得的直流偏置电压与电位器的电压比较，获得电压差输出。经由</a:t>
            </a:r>
            <a:r>
              <a:rPr lang="zh-CN" altLang="en-US" sz="2400" dirty="0">
                <a:solidFill>
                  <a:srgbClr val="FF0000"/>
                </a:solidFill>
              </a:rPr>
              <a:t>电路板上的</a:t>
            </a:r>
            <a:r>
              <a:rPr lang="en-US" altLang="zh-CN" sz="2400" dirty="0">
                <a:solidFill>
                  <a:srgbClr val="FF0000"/>
                </a:solidFill>
              </a:rPr>
              <a:t>IC </a:t>
            </a:r>
            <a:r>
              <a:rPr lang="zh-CN" altLang="en-US" sz="2400" dirty="0">
                <a:solidFill>
                  <a:srgbClr val="FF0000"/>
                </a:solidFill>
              </a:rPr>
              <a:t>判断转动方向</a:t>
            </a:r>
            <a:r>
              <a:rPr lang="zh-CN" altLang="en-US" sz="2400" dirty="0"/>
              <a:t>，再驱动无核心</a:t>
            </a:r>
            <a:r>
              <a:rPr lang="zh-CN" altLang="en-US" sz="2400" dirty="0">
                <a:solidFill>
                  <a:srgbClr val="FF0000"/>
                </a:solidFill>
              </a:rPr>
              <a:t>马达开始转动</a:t>
            </a:r>
            <a:r>
              <a:rPr lang="zh-CN" altLang="en-US" sz="2400" dirty="0"/>
              <a:t>，透过减速齿轮将动力传至摆臂，同时</a:t>
            </a:r>
            <a:r>
              <a:rPr lang="zh-CN" altLang="en-US" sz="2400" dirty="0">
                <a:solidFill>
                  <a:srgbClr val="FF0000"/>
                </a:solidFill>
              </a:rPr>
              <a:t>由位置检测器送回信号</a:t>
            </a:r>
            <a:r>
              <a:rPr lang="zh-CN" altLang="en-US" sz="2400" dirty="0"/>
              <a:t>，判断是否已经到达定位。适用于那些需要角度不断变化并可以保持的控制系统。当电机转速一定时，通过级联减速齿轮带动电位器旋转，</a:t>
            </a:r>
            <a:r>
              <a:rPr lang="zh-CN" altLang="en-US" sz="2400" b="1" dirty="0">
                <a:solidFill>
                  <a:srgbClr val="FF0000"/>
                </a:solidFill>
              </a:rPr>
              <a:t>使得电压差为</a:t>
            </a:r>
            <a:r>
              <a:rPr lang="en-US" altLang="zh-CN" sz="2400" b="1" dirty="0">
                <a:solidFill>
                  <a:srgbClr val="FF0000"/>
                </a:solidFill>
              </a:rPr>
              <a:t>0</a:t>
            </a:r>
            <a:r>
              <a:rPr lang="zh-CN" altLang="en-US" sz="2400" b="1" dirty="0">
                <a:solidFill>
                  <a:srgbClr val="FF0000"/>
                </a:solidFill>
              </a:rPr>
              <a:t>，电机停止转动</a:t>
            </a:r>
            <a:r>
              <a:rPr lang="zh-CN" altLang="en-US" sz="2400" dirty="0"/>
              <a:t>。一般舵机旋转的角度范围是</a:t>
            </a:r>
            <a:r>
              <a:rPr lang="en-US" altLang="zh-CN" sz="2400" dirty="0"/>
              <a:t>0 </a:t>
            </a:r>
            <a:r>
              <a:rPr lang="zh-CN" altLang="en-US" sz="2400" dirty="0"/>
              <a:t>度到</a:t>
            </a:r>
            <a:r>
              <a:rPr lang="en-US" altLang="zh-CN" sz="2400" dirty="0"/>
              <a:t>180 </a:t>
            </a:r>
            <a:r>
              <a:rPr lang="zh-CN" altLang="en-US" sz="2400" dirty="0"/>
              <a:t>度。</a:t>
            </a:r>
          </a:p>
        </p:txBody>
      </p:sp>
    </p:spTree>
    <p:extLst>
      <p:ext uri="{BB962C8B-B14F-4D97-AF65-F5344CB8AC3E}">
        <p14:creationId xmlns:p14="http://schemas.microsoft.com/office/powerpoint/2010/main" val="45879529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7025C212-76C9-4397-B451-5286A9762DDE}"/>
              </a:ext>
            </a:extLst>
          </p:cNvPr>
          <p:cNvSpPr/>
          <p:nvPr/>
        </p:nvSpPr>
        <p:spPr>
          <a:xfrm>
            <a:off x="523611" y="692736"/>
            <a:ext cx="2232248" cy="3934795"/>
          </a:xfrm>
          <a:prstGeom prst="rect">
            <a:avLst/>
          </a:prstGeom>
        </p:spPr>
        <p:txBody>
          <a:bodyPr wrap="square">
            <a:spAutoFit/>
          </a:bodyPr>
          <a:lstStyle/>
          <a:p>
            <a:pPr>
              <a:lnSpc>
                <a:spcPct val="80000"/>
              </a:lnSpc>
            </a:pPr>
            <a:r>
              <a:rPr lang="zh-CN" altLang="en-US" sz="2400" dirty="0"/>
              <a:t>舵机有很多规格，但所有的舵机都有外接三根线，分别用</a:t>
            </a:r>
            <a:r>
              <a:rPr lang="zh-CN" altLang="en-US" sz="2400" b="1" dirty="0">
                <a:solidFill>
                  <a:schemeClr val="accent2">
                    <a:lumMod val="75000"/>
                  </a:schemeClr>
                </a:solidFill>
              </a:rPr>
              <a:t>棕</a:t>
            </a:r>
            <a:r>
              <a:rPr lang="zh-CN" altLang="en-US" sz="2400" dirty="0"/>
              <a:t>、</a:t>
            </a:r>
            <a:r>
              <a:rPr lang="zh-CN" altLang="en-US" sz="2400" b="1" dirty="0">
                <a:solidFill>
                  <a:srgbClr val="FF0000"/>
                </a:solidFill>
              </a:rPr>
              <a:t>红</a:t>
            </a:r>
            <a:r>
              <a:rPr lang="zh-CN" altLang="en-US" sz="2400" dirty="0"/>
              <a:t>、</a:t>
            </a:r>
            <a:r>
              <a:rPr lang="zh-CN" altLang="en-US" sz="2400" b="1" dirty="0">
                <a:solidFill>
                  <a:schemeClr val="accent6">
                    <a:lumMod val="75000"/>
                  </a:schemeClr>
                </a:solidFill>
              </a:rPr>
              <a:t>橙</a:t>
            </a:r>
            <a:r>
              <a:rPr lang="zh-CN" altLang="en-US" sz="2400" dirty="0"/>
              <a:t>三种颜色进行区分，由于舵机品牌不同，颜色也会有所差异，</a:t>
            </a:r>
            <a:r>
              <a:rPr lang="zh-CN" altLang="en-US" sz="2400" dirty="0">
                <a:solidFill>
                  <a:schemeClr val="accent2">
                    <a:lumMod val="75000"/>
                  </a:schemeClr>
                </a:solidFill>
              </a:rPr>
              <a:t>棕色为接地线</a:t>
            </a:r>
            <a:r>
              <a:rPr lang="zh-CN" altLang="en-US" sz="2400" dirty="0"/>
              <a:t>，</a:t>
            </a:r>
            <a:r>
              <a:rPr lang="zh-CN" altLang="en-US" sz="2400" dirty="0">
                <a:solidFill>
                  <a:srgbClr val="FF0000"/>
                </a:solidFill>
              </a:rPr>
              <a:t>红色为电源正极线</a:t>
            </a:r>
            <a:r>
              <a:rPr lang="zh-CN" altLang="en-US" sz="2400" dirty="0"/>
              <a:t>，</a:t>
            </a:r>
            <a:r>
              <a:rPr lang="zh-CN" altLang="en-US" sz="2400" dirty="0">
                <a:solidFill>
                  <a:schemeClr val="accent6">
                    <a:lumMod val="75000"/>
                  </a:schemeClr>
                </a:solidFill>
              </a:rPr>
              <a:t>橙色为信号线</a:t>
            </a:r>
            <a:r>
              <a:rPr lang="zh-CN" altLang="en-US" sz="2400" dirty="0"/>
              <a:t>。 </a:t>
            </a:r>
          </a:p>
        </p:txBody>
      </p:sp>
      <p:pic>
        <p:nvPicPr>
          <p:cNvPr id="4" name="图片 27656">
            <a:extLst>
              <a:ext uri="{FF2B5EF4-FFF2-40B4-BE49-F238E27FC236}">
                <a16:creationId xmlns:a16="http://schemas.microsoft.com/office/drawing/2014/main" id="{3CC966DF-A4DE-42D1-B5EB-0FCD97CD4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593209"/>
            <a:ext cx="5715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7655" descr="T2h2R4XdRbXXXXXXXX_!!462592119">
            <a:extLst>
              <a:ext uri="{FF2B5EF4-FFF2-40B4-BE49-F238E27FC236}">
                <a16:creationId xmlns:a16="http://schemas.microsoft.com/office/drawing/2014/main" id="{CC10A1F3-4A0A-4CE0-9492-C579D567E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916" y="2571750"/>
            <a:ext cx="335280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C662EEA3-5BF7-4695-A263-F9E5C19CC0B1}"/>
              </a:ext>
            </a:extLst>
          </p:cNvPr>
          <p:cNvSpPr txBox="1"/>
          <p:nvPr/>
        </p:nvSpPr>
        <p:spPr>
          <a:xfrm>
            <a:off x="6660231" y="87313"/>
            <a:ext cx="2483769"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舵机的介绍</a:t>
            </a:r>
            <a:endParaRPr lang="zh-CN" altLang="en-US" sz="24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425189613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B36A48BB-CB7B-4B29-B9FD-33AC0F75F9B8}"/>
              </a:ext>
            </a:extLst>
          </p:cNvPr>
          <p:cNvSpPr/>
          <p:nvPr/>
        </p:nvSpPr>
        <p:spPr>
          <a:xfrm>
            <a:off x="251520" y="627534"/>
            <a:ext cx="8280920" cy="1570815"/>
          </a:xfrm>
          <a:prstGeom prst="rect">
            <a:avLst/>
          </a:prstGeom>
        </p:spPr>
        <p:txBody>
          <a:bodyPr wrap="square">
            <a:spAutoFit/>
          </a:bodyPr>
          <a:lstStyle/>
          <a:p>
            <a:pPr>
              <a:lnSpc>
                <a:spcPct val="80000"/>
              </a:lnSpc>
            </a:pPr>
            <a:r>
              <a:rPr lang="zh-CN" altLang="en-US" sz="2000" dirty="0"/>
              <a:t>         舵机的转动的角度是通过调节</a:t>
            </a:r>
            <a:r>
              <a:rPr lang="en-US" altLang="zh-CN" sz="2000" dirty="0"/>
              <a:t>PWM</a:t>
            </a:r>
            <a:r>
              <a:rPr lang="zh-CN" altLang="en-US" sz="2000" dirty="0"/>
              <a:t>（脉冲宽度调制）信号的占空比来实现的，标准</a:t>
            </a:r>
            <a:r>
              <a:rPr lang="en-US" altLang="zh-CN" sz="2000" dirty="0"/>
              <a:t>PWM</a:t>
            </a:r>
            <a:r>
              <a:rPr lang="zh-CN" altLang="en-US" sz="2000" dirty="0"/>
              <a:t>（脉冲宽度调制）信号的周期固定为</a:t>
            </a:r>
            <a:r>
              <a:rPr lang="en-US" altLang="zh-CN" sz="2000" dirty="0"/>
              <a:t>20ms</a:t>
            </a:r>
            <a:r>
              <a:rPr lang="zh-CN" altLang="en-US" sz="2000" dirty="0"/>
              <a:t>（</a:t>
            </a:r>
            <a:r>
              <a:rPr lang="en-US" altLang="zh-CN" sz="2000" dirty="0"/>
              <a:t>50Hz</a:t>
            </a:r>
            <a:r>
              <a:rPr lang="zh-CN" altLang="en-US" sz="2000" dirty="0"/>
              <a:t>），理论上脉宽分布应在</a:t>
            </a:r>
            <a:r>
              <a:rPr lang="en-US" altLang="zh-CN" sz="2000" dirty="0"/>
              <a:t>1ms</a:t>
            </a:r>
            <a:r>
              <a:rPr lang="zh-CN" altLang="en-US" sz="2000" dirty="0"/>
              <a:t>到</a:t>
            </a:r>
            <a:r>
              <a:rPr lang="en-US" altLang="zh-CN" sz="2000" dirty="0"/>
              <a:t>2ms </a:t>
            </a:r>
            <a:r>
              <a:rPr lang="zh-CN" altLang="en-US" sz="2000" dirty="0"/>
              <a:t>之间，但是，事实上脉宽可由</a:t>
            </a:r>
            <a:r>
              <a:rPr lang="en-US" altLang="zh-CN" sz="2000" dirty="0"/>
              <a:t>0.5ms </a:t>
            </a:r>
            <a:r>
              <a:rPr lang="zh-CN" altLang="en-US" sz="2000" dirty="0"/>
              <a:t>到</a:t>
            </a:r>
            <a:r>
              <a:rPr lang="en-US" altLang="zh-CN" sz="2000" dirty="0"/>
              <a:t>2.5ms </a:t>
            </a:r>
            <a:r>
              <a:rPr lang="zh-CN" altLang="en-US" sz="2000" dirty="0"/>
              <a:t>之间，脉宽和舵机的转角</a:t>
            </a:r>
            <a:r>
              <a:rPr lang="en-US" altLang="zh-CN" sz="2000" dirty="0"/>
              <a:t>0°</a:t>
            </a:r>
            <a:r>
              <a:rPr lang="zh-CN" altLang="en-US" sz="2000" dirty="0"/>
              <a:t>～</a:t>
            </a:r>
            <a:r>
              <a:rPr lang="en-US" altLang="zh-CN" sz="2000" dirty="0"/>
              <a:t>180°</a:t>
            </a:r>
            <a:r>
              <a:rPr lang="zh-CN" altLang="en-US" sz="2000" dirty="0"/>
              <a:t>相对应。有一点值得注意的地方，由于舵机牌子不同，对于同一信号，不同牌子的舵机旋转的角度也会有所不同。 </a:t>
            </a:r>
          </a:p>
        </p:txBody>
      </p:sp>
      <p:sp>
        <p:nvSpPr>
          <p:cNvPr id="4" name="文本框 3">
            <a:extLst>
              <a:ext uri="{FF2B5EF4-FFF2-40B4-BE49-F238E27FC236}">
                <a16:creationId xmlns:a16="http://schemas.microsoft.com/office/drawing/2014/main" id="{5139DF08-6065-48A2-B094-51FCB0364FA8}"/>
              </a:ext>
            </a:extLst>
          </p:cNvPr>
          <p:cNvSpPr txBox="1"/>
          <p:nvPr/>
        </p:nvSpPr>
        <p:spPr>
          <a:xfrm>
            <a:off x="6660231" y="87313"/>
            <a:ext cx="2483769"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舵机的控制</a:t>
            </a:r>
            <a:endParaRPr lang="zh-CN" altLang="en-US" sz="2400" b="1" i="0" dirty="0">
              <a:latin typeface="方正大黑简体" panose="03000509000000000000" charset="-122"/>
              <a:ea typeface="方正大黑简体" panose="03000509000000000000" charset="-122"/>
              <a:sym typeface="+mn-ea"/>
            </a:endParaRPr>
          </a:p>
        </p:txBody>
      </p:sp>
      <p:pic>
        <p:nvPicPr>
          <p:cNvPr id="5" name="图片 35850">
            <a:extLst>
              <a:ext uri="{FF2B5EF4-FFF2-40B4-BE49-F238E27FC236}">
                <a16:creationId xmlns:a16="http://schemas.microsoft.com/office/drawing/2014/main" id="{B47DBFA4-FE28-4567-B0F2-FA9B1CB32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266404"/>
            <a:ext cx="6336704" cy="25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52539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E8647834-99BE-414A-99C5-B39CFF3156CC}"/>
              </a:ext>
            </a:extLst>
          </p:cNvPr>
          <p:cNvSpPr txBox="1"/>
          <p:nvPr/>
        </p:nvSpPr>
        <p:spPr>
          <a:xfrm>
            <a:off x="6156176" y="4475"/>
            <a:ext cx="2924071"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a:t>
            </a:r>
            <a:endParaRPr lang="zh-CN" altLang="en-US" sz="3200" b="1" i="0" dirty="0">
              <a:latin typeface="方正大黑简体" panose="03000509000000000000" charset="-122"/>
              <a:ea typeface="方正大黑简体" panose="03000509000000000000" charset="-122"/>
              <a:sym typeface="+mn-ea"/>
            </a:endParaRPr>
          </a:p>
        </p:txBody>
      </p:sp>
      <p:pic>
        <p:nvPicPr>
          <p:cNvPr id="2" name="图片 1">
            <a:extLst>
              <a:ext uri="{FF2B5EF4-FFF2-40B4-BE49-F238E27FC236}">
                <a16:creationId xmlns:a16="http://schemas.microsoft.com/office/drawing/2014/main" id="{3F457A09-92FC-4601-A189-794B37FB78DA}"/>
              </a:ext>
            </a:extLst>
          </p:cNvPr>
          <p:cNvPicPr>
            <a:picLocks noChangeAspect="1"/>
          </p:cNvPicPr>
          <p:nvPr/>
        </p:nvPicPr>
        <p:blipFill>
          <a:blip r:embed="rId4"/>
          <a:stretch>
            <a:fillRect/>
          </a:stretch>
        </p:blipFill>
        <p:spPr>
          <a:xfrm>
            <a:off x="310292" y="902132"/>
            <a:ext cx="4104456" cy="3737181"/>
          </a:xfrm>
          <a:prstGeom prst="rect">
            <a:avLst/>
          </a:prstGeom>
        </p:spPr>
      </p:pic>
      <p:sp>
        <p:nvSpPr>
          <p:cNvPr id="5" name="文本框 4">
            <a:extLst>
              <a:ext uri="{FF2B5EF4-FFF2-40B4-BE49-F238E27FC236}">
                <a16:creationId xmlns:a16="http://schemas.microsoft.com/office/drawing/2014/main" id="{4EA0DBAC-4AF5-4F96-B89F-AF805A323A55}"/>
              </a:ext>
            </a:extLst>
          </p:cNvPr>
          <p:cNvSpPr txBox="1"/>
          <p:nvPr/>
        </p:nvSpPr>
        <p:spPr>
          <a:xfrm>
            <a:off x="948834" y="4677361"/>
            <a:ext cx="7560839" cy="338554"/>
          </a:xfrm>
          <a:prstGeom prst="rect">
            <a:avLst/>
          </a:prstGeom>
          <a:noFill/>
        </p:spPr>
        <p:txBody>
          <a:bodyPr wrap="square" rtlCol="0" anchor="t">
            <a:spAutoFit/>
          </a:bodyPr>
          <a:lstStyle/>
          <a:p>
            <a:r>
              <a:rPr lang="en-US" altLang="zh-CN" sz="1600" b="1" dirty="0">
                <a:latin typeface="方正大黑简体" panose="03000509000000000000" charset="-122"/>
                <a:ea typeface="方正大黑简体" panose="03000509000000000000" charset="-122"/>
                <a:sym typeface="+mn-ea"/>
              </a:rPr>
              <a:t>“Uno”</a:t>
            </a:r>
            <a:r>
              <a:rPr lang="zh-CN" altLang="en-US" sz="1600" b="1" dirty="0">
                <a:latin typeface="方正大黑简体" panose="03000509000000000000" charset="-122"/>
                <a:ea typeface="方正大黑简体" panose="03000509000000000000" charset="-122"/>
                <a:sym typeface="+mn-ea"/>
              </a:rPr>
              <a:t>是意大利语“一”的意思，</a:t>
            </a:r>
            <a:r>
              <a:rPr lang="en-US" altLang="zh-CN" sz="1600" b="1" dirty="0">
                <a:latin typeface="方正大黑简体" panose="03000509000000000000" charset="-122"/>
                <a:ea typeface="方正大黑简体" panose="03000509000000000000" charset="-122"/>
                <a:sym typeface="+mn-ea"/>
              </a:rPr>
              <a:t>Uno</a:t>
            </a:r>
            <a:r>
              <a:rPr lang="zh-CN" altLang="en-US" sz="1600" b="1" dirty="0">
                <a:latin typeface="方正大黑简体" panose="03000509000000000000" charset="-122"/>
                <a:ea typeface="方正大黑简体" panose="03000509000000000000" charset="-122"/>
                <a:sym typeface="+mn-ea"/>
              </a:rPr>
              <a:t>板是</a:t>
            </a:r>
            <a:r>
              <a:rPr lang="en-US" altLang="zh-CN" sz="1600" b="1" dirty="0">
                <a:latin typeface="方正大黑简体" panose="03000509000000000000" charset="-122"/>
                <a:ea typeface="方正大黑简体" panose="03000509000000000000" charset="-122"/>
                <a:sym typeface="+mn-ea"/>
              </a:rPr>
              <a:t>Arduino</a:t>
            </a:r>
            <a:r>
              <a:rPr lang="zh-CN" altLang="en-US" sz="1600" b="1" dirty="0">
                <a:latin typeface="方正大黑简体" panose="03000509000000000000" charset="-122"/>
                <a:ea typeface="方正大黑简体" panose="03000509000000000000" charset="-122"/>
                <a:sym typeface="+mn-ea"/>
              </a:rPr>
              <a:t>系列板中的一个版本的主板</a:t>
            </a:r>
            <a:endParaRPr lang="zh-CN" altLang="en-US" sz="16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24C92CAC-00BA-4079-B367-6C5428A873B6}"/>
              </a:ext>
            </a:extLst>
          </p:cNvPr>
          <p:cNvPicPr>
            <a:picLocks noChangeAspect="1"/>
          </p:cNvPicPr>
          <p:nvPr/>
        </p:nvPicPr>
        <p:blipFill>
          <a:blip r:embed="rId5"/>
          <a:stretch>
            <a:fillRect/>
          </a:stretch>
        </p:blipFill>
        <p:spPr>
          <a:xfrm>
            <a:off x="5292080" y="902132"/>
            <a:ext cx="3313014" cy="3621385"/>
          </a:xfrm>
          <a:prstGeom prst="rect">
            <a:avLst/>
          </a:prstGeom>
        </p:spPr>
      </p:pic>
      <p:sp>
        <p:nvSpPr>
          <p:cNvPr id="8" name="文本框 7">
            <a:extLst>
              <a:ext uri="{FF2B5EF4-FFF2-40B4-BE49-F238E27FC236}">
                <a16:creationId xmlns:a16="http://schemas.microsoft.com/office/drawing/2014/main" id="{53EF325C-F9D2-40B9-B620-5EBED39CFAB6}"/>
              </a:ext>
            </a:extLst>
          </p:cNvPr>
          <p:cNvSpPr txBox="1"/>
          <p:nvPr/>
        </p:nvSpPr>
        <p:spPr>
          <a:xfrm>
            <a:off x="8468050" y="4542609"/>
            <a:ext cx="648072"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5</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167630988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2" name="矩形 1">
            <a:extLst>
              <a:ext uri="{FF2B5EF4-FFF2-40B4-BE49-F238E27FC236}">
                <a16:creationId xmlns:a16="http://schemas.microsoft.com/office/drawing/2014/main" id="{3F02038F-6F95-47CF-9434-A76BE847B143}"/>
              </a:ext>
            </a:extLst>
          </p:cNvPr>
          <p:cNvSpPr/>
          <p:nvPr/>
        </p:nvSpPr>
        <p:spPr>
          <a:xfrm>
            <a:off x="395536" y="627534"/>
            <a:ext cx="8496944" cy="3541034"/>
          </a:xfrm>
          <a:prstGeom prst="rect">
            <a:avLst/>
          </a:prstGeom>
        </p:spPr>
        <p:txBody>
          <a:bodyPr wrap="square">
            <a:spAutoFit/>
          </a:bodyPr>
          <a:lstStyle/>
          <a:p>
            <a:pPr>
              <a:lnSpc>
                <a:spcPct val="80000"/>
              </a:lnSpc>
            </a:pPr>
            <a:r>
              <a:rPr lang="zh-CN" altLang="en-US" sz="2800" dirty="0"/>
              <a:t>用</a:t>
            </a:r>
            <a:r>
              <a:rPr lang="en-US" altLang="zh-CN" sz="2800" dirty="0"/>
              <a:t>Arduino </a:t>
            </a:r>
            <a:r>
              <a:rPr lang="zh-CN" altLang="en-US" sz="2800" dirty="0"/>
              <a:t>控制舵机的方法有两种：</a:t>
            </a:r>
            <a:endParaRPr lang="en-US" altLang="zh-CN" sz="2800" dirty="0"/>
          </a:p>
          <a:p>
            <a:pPr>
              <a:lnSpc>
                <a:spcPct val="80000"/>
              </a:lnSpc>
            </a:pPr>
            <a:r>
              <a:rPr lang="zh-CN" altLang="en-US" sz="2800" dirty="0"/>
              <a:t>         一种是通过</a:t>
            </a:r>
            <a:r>
              <a:rPr lang="en-US" altLang="zh-CN" sz="2800" dirty="0"/>
              <a:t>Arduino </a:t>
            </a:r>
            <a:r>
              <a:rPr lang="zh-CN" altLang="en-US" sz="2800" dirty="0"/>
              <a:t>的普通数字传感器接口产生占空比不同的方波，模拟产生</a:t>
            </a:r>
            <a:r>
              <a:rPr lang="en-US" altLang="zh-CN" sz="2800" dirty="0"/>
              <a:t>PWM </a:t>
            </a:r>
            <a:r>
              <a:rPr lang="zh-CN" altLang="en-US" sz="2800" dirty="0"/>
              <a:t>信号进行舵机定位。</a:t>
            </a:r>
            <a:endParaRPr lang="en-US" altLang="zh-CN" sz="2800" dirty="0"/>
          </a:p>
          <a:p>
            <a:pPr>
              <a:lnSpc>
                <a:spcPct val="80000"/>
              </a:lnSpc>
            </a:pPr>
            <a:r>
              <a:rPr lang="zh-CN" altLang="en-US" sz="2800" dirty="0"/>
              <a:t>         第二种是直接</a:t>
            </a:r>
            <a:r>
              <a:rPr lang="zh-CN" altLang="en-US" sz="2800" dirty="0">
                <a:solidFill>
                  <a:srgbClr val="FF0000"/>
                </a:solidFill>
              </a:rPr>
              <a:t>利用</a:t>
            </a:r>
            <a:r>
              <a:rPr lang="en-US" altLang="zh-CN" sz="2800" dirty="0">
                <a:solidFill>
                  <a:srgbClr val="FF0000"/>
                </a:solidFill>
              </a:rPr>
              <a:t>Arduino </a:t>
            </a:r>
            <a:r>
              <a:rPr lang="zh-CN" altLang="en-US" sz="2800" dirty="0">
                <a:solidFill>
                  <a:srgbClr val="FF0000"/>
                </a:solidFill>
              </a:rPr>
              <a:t>自带的</a:t>
            </a:r>
            <a:r>
              <a:rPr lang="en-US" altLang="zh-CN" sz="2800" dirty="0">
                <a:solidFill>
                  <a:srgbClr val="FF0000"/>
                </a:solidFill>
              </a:rPr>
              <a:t>Servo </a:t>
            </a:r>
            <a:r>
              <a:rPr lang="zh-CN" altLang="en-US" sz="2800" dirty="0">
                <a:solidFill>
                  <a:srgbClr val="FF0000"/>
                </a:solidFill>
              </a:rPr>
              <a:t>函数</a:t>
            </a:r>
            <a:r>
              <a:rPr lang="zh-CN" altLang="en-US" sz="2800" dirty="0"/>
              <a:t>进行舵机的控制，这种控制方法的优点在于程序编写，缺点是只能控制</a:t>
            </a:r>
            <a:r>
              <a:rPr lang="en-US" altLang="zh-CN" sz="2800" dirty="0"/>
              <a:t>2 </a:t>
            </a:r>
            <a:r>
              <a:rPr lang="zh-CN" altLang="en-US" sz="2800" dirty="0"/>
              <a:t>路舵机，因为</a:t>
            </a:r>
            <a:r>
              <a:rPr lang="en-US" altLang="zh-CN" sz="2800" dirty="0"/>
              <a:t>Arduino </a:t>
            </a:r>
            <a:r>
              <a:rPr lang="zh-CN" altLang="en-US" sz="2800" dirty="0"/>
              <a:t>自带函数只能利用数字</a:t>
            </a:r>
            <a:r>
              <a:rPr lang="en-US" altLang="zh-CN" sz="2800" dirty="0"/>
              <a:t>9</a:t>
            </a:r>
            <a:r>
              <a:rPr lang="zh-CN" altLang="en-US" sz="2800" dirty="0"/>
              <a:t>、</a:t>
            </a:r>
            <a:r>
              <a:rPr lang="en-US" altLang="zh-CN" sz="2800" dirty="0"/>
              <a:t>10 </a:t>
            </a:r>
            <a:r>
              <a:rPr lang="zh-CN" altLang="en-US" sz="2800" dirty="0"/>
              <a:t>接口。</a:t>
            </a:r>
            <a:endParaRPr lang="en-US" altLang="zh-CN" sz="2800" dirty="0"/>
          </a:p>
          <a:p>
            <a:pPr>
              <a:lnSpc>
                <a:spcPct val="80000"/>
              </a:lnSpc>
            </a:pPr>
            <a:r>
              <a:rPr lang="en-US" altLang="zh-CN" sz="2800" dirty="0"/>
              <a:t>Arduino </a:t>
            </a:r>
            <a:r>
              <a:rPr lang="zh-CN" altLang="en-US" sz="2800" dirty="0"/>
              <a:t>的驱动能力有限，所以当需要控制</a:t>
            </a:r>
            <a:r>
              <a:rPr lang="en-US" altLang="zh-CN" sz="2800" dirty="0"/>
              <a:t>1 </a:t>
            </a:r>
            <a:r>
              <a:rPr lang="zh-CN" altLang="en-US" sz="2800" dirty="0"/>
              <a:t>个以上的舵机时需要外接电源。</a:t>
            </a:r>
          </a:p>
        </p:txBody>
      </p:sp>
      <p:sp>
        <p:nvSpPr>
          <p:cNvPr id="4" name="文本框 3">
            <a:extLst>
              <a:ext uri="{FF2B5EF4-FFF2-40B4-BE49-F238E27FC236}">
                <a16:creationId xmlns:a16="http://schemas.microsoft.com/office/drawing/2014/main" id="{71F814F4-61A1-41F1-8A16-182AA579347C}"/>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40</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3098130421"/>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47FD9754-2CD9-486D-95BB-76FEF4680487}"/>
              </a:ext>
            </a:extLst>
          </p:cNvPr>
          <p:cNvSpPr txBox="1"/>
          <p:nvPr/>
        </p:nvSpPr>
        <p:spPr>
          <a:xfrm>
            <a:off x="5148064" y="87313"/>
            <a:ext cx="3995937"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第一种舵机控制的案例代码</a:t>
            </a:r>
            <a:endParaRPr lang="zh-CN" altLang="en-US" sz="2400" b="1" i="0" dirty="0">
              <a:latin typeface="方正大黑简体" panose="03000509000000000000" charset="-122"/>
              <a:ea typeface="方正大黑简体" panose="03000509000000000000" charset="-122"/>
              <a:sym typeface="+mn-ea"/>
            </a:endParaRPr>
          </a:p>
        </p:txBody>
      </p:sp>
      <p:sp>
        <p:nvSpPr>
          <p:cNvPr id="2" name="矩形 1">
            <a:extLst>
              <a:ext uri="{FF2B5EF4-FFF2-40B4-BE49-F238E27FC236}">
                <a16:creationId xmlns:a16="http://schemas.microsoft.com/office/drawing/2014/main" id="{9F4C8AAE-9367-43F4-86BB-98B76B6A078B}"/>
              </a:ext>
            </a:extLst>
          </p:cNvPr>
          <p:cNvSpPr/>
          <p:nvPr/>
        </p:nvSpPr>
        <p:spPr>
          <a:xfrm>
            <a:off x="179512" y="771550"/>
            <a:ext cx="8964488" cy="3645293"/>
          </a:xfrm>
          <a:prstGeom prst="rect">
            <a:avLst/>
          </a:prstGeom>
        </p:spPr>
        <p:txBody>
          <a:bodyPr wrap="square">
            <a:spAutoFit/>
          </a:bodyPr>
          <a:lstStyle/>
          <a:p>
            <a:pPr>
              <a:lnSpc>
                <a:spcPct val="80000"/>
              </a:lnSpc>
            </a:pPr>
            <a:r>
              <a:rPr lang="en-US" altLang="zh-CN" sz="2400" dirty="0"/>
              <a:t>int </a:t>
            </a:r>
            <a:r>
              <a:rPr lang="en-US" altLang="zh-CN" sz="2400" dirty="0" err="1"/>
              <a:t>servopin</a:t>
            </a:r>
            <a:r>
              <a:rPr lang="en-US" altLang="zh-CN" sz="2400" dirty="0"/>
              <a:t>=9;     //</a:t>
            </a:r>
            <a:r>
              <a:rPr lang="zh-CN" altLang="en-US" sz="2400" dirty="0"/>
              <a:t>设置舵机驱动脚到数字口</a:t>
            </a:r>
            <a:r>
              <a:rPr lang="en-US" altLang="zh-CN" sz="2400" dirty="0"/>
              <a:t>9</a:t>
            </a:r>
          </a:p>
          <a:p>
            <a:pPr>
              <a:lnSpc>
                <a:spcPct val="80000"/>
              </a:lnSpc>
            </a:pPr>
            <a:r>
              <a:rPr lang="en-US" altLang="zh-CN" sz="2400" dirty="0"/>
              <a:t>int </a:t>
            </a:r>
            <a:r>
              <a:rPr lang="en-US" altLang="zh-CN" sz="2400" dirty="0" err="1"/>
              <a:t>myangle</a:t>
            </a:r>
            <a:r>
              <a:rPr lang="en-US" altLang="zh-CN" sz="2400" dirty="0"/>
              <a:t>;         //</a:t>
            </a:r>
            <a:r>
              <a:rPr lang="zh-CN" altLang="en-US" sz="2400" dirty="0"/>
              <a:t>定义角度变量</a:t>
            </a:r>
          </a:p>
          <a:p>
            <a:pPr>
              <a:lnSpc>
                <a:spcPct val="80000"/>
              </a:lnSpc>
            </a:pPr>
            <a:r>
              <a:rPr lang="en-US" altLang="zh-CN" sz="2400" dirty="0"/>
              <a:t>int </a:t>
            </a:r>
            <a:r>
              <a:rPr lang="en-US" altLang="zh-CN" sz="2400" dirty="0" err="1"/>
              <a:t>pulsewidth</a:t>
            </a:r>
            <a:r>
              <a:rPr lang="en-US" altLang="zh-CN" sz="2400" dirty="0"/>
              <a:t>;    //</a:t>
            </a:r>
            <a:r>
              <a:rPr lang="zh-CN" altLang="en-US" sz="2400" dirty="0"/>
              <a:t>定义脉宽变量</a:t>
            </a:r>
          </a:p>
          <a:p>
            <a:pPr>
              <a:lnSpc>
                <a:spcPct val="80000"/>
              </a:lnSpc>
            </a:pPr>
            <a:r>
              <a:rPr lang="en-US" altLang="zh-CN" sz="2400" dirty="0"/>
              <a:t>int </a:t>
            </a:r>
            <a:r>
              <a:rPr lang="en-US" altLang="zh-CN" sz="2400" dirty="0" err="1"/>
              <a:t>val</a:t>
            </a:r>
            <a:r>
              <a:rPr lang="en-US" altLang="zh-CN" sz="2400" dirty="0"/>
              <a:t>;</a:t>
            </a:r>
          </a:p>
          <a:p>
            <a:pPr>
              <a:lnSpc>
                <a:spcPct val="80000"/>
              </a:lnSpc>
            </a:pPr>
            <a:r>
              <a:rPr lang="en-US" altLang="zh-CN" sz="2400" dirty="0">
                <a:solidFill>
                  <a:srgbClr val="C00000"/>
                </a:solidFill>
              </a:rPr>
              <a:t>void </a:t>
            </a:r>
            <a:r>
              <a:rPr lang="en-US" altLang="zh-CN" sz="2400" dirty="0" err="1">
                <a:solidFill>
                  <a:srgbClr val="C00000"/>
                </a:solidFill>
              </a:rPr>
              <a:t>servopulse</a:t>
            </a:r>
            <a:r>
              <a:rPr lang="en-US" altLang="zh-CN" sz="2400" dirty="0">
                <a:solidFill>
                  <a:srgbClr val="C00000"/>
                </a:solidFill>
              </a:rPr>
              <a:t>(int </a:t>
            </a:r>
            <a:r>
              <a:rPr lang="en-US" altLang="zh-CN" sz="2400" dirty="0" err="1">
                <a:solidFill>
                  <a:srgbClr val="C00000"/>
                </a:solidFill>
              </a:rPr>
              <a:t>servopin,int</a:t>
            </a:r>
            <a:r>
              <a:rPr lang="en-US" altLang="zh-CN" sz="2400" dirty="0">
                <a:solidFill>
                  <a:srgbClr val="C00000"/>
                </a:solidFill>
              </a:rPr>
              <a:t> </a:t>
            </a:r>
            <a:r>
              <a:rPr lang="en-US" altLang="zh-CN" sz="2400" dirty="0" err="1">
                <a:solidFill>
                  <a:srgbClr val="C00000"/>
                </a:solidFill>
              </a:rPr>
              <a:t>myangle</a:t>
            </a:r>
            <a:r>
              <a:rPr lang="en-US" altLang="zh-CN" sz="2400" dirty="0">
                <a:solidFill>
                  <a:srgbClr val="C00000"/>
                </a:solidFill>
              </a:rPr>
              <a:t>)      //</a:t>
            </a:r>
            <a:r>
              <a:rPr lang="zh-CN" altLang="en-US" sz="2400" dirty="0">
                <a:solidFill>
                  <a:srgbClr val="C00000"/>
                </a:solidFill>
              </a:rPr>
              <a:t>构建函数</a:t>
            </a:r>
            <a:endParaRPr lang="en-US" altLang="zh-CN" sz="2400" dirty="0">
              <a:solidFill>
                <a:srgbClr val="C00000"/>
              </a:solidFill>
            </a:endParaRPr>
          </a:p>
          <a:p>
            <a:pPr>
              <a:lnSpc>
                <a:spcPct val="80000"/>
              </a:lnSpc>
            </a:pPr>
            <a:r>
              <a:rPr lang="en-US" altLang="zh-CN" sz="2400" dirty="0"/>
              <a:t>{</a:t>
            </a:r>
          </a:p>
          <a:p>
            <a:pPr>
              <a:lnSpc>
                <a:spcPct val="80000"/>
              </a:lnSpc>
            </a:pPr>
            <a:r>
              <a:rPr lang="en-US" altLang="zh-CN" sz="2400" dirty="0" err="1"/>
              <a:t>pulsewidth</a:t>
            </a:r>
            <a:r>
              <a:rPr lang="en-US" altLang="zh-CN" sz="2400" dirty="0"/>
              <a:t>=(</a:t>
            </a:r>
            <a:r>
              <a:rPr lang="en-US" altLang="zh-CN" sz="2400" dirty="0" err="1"/>
              <a:t>myangle</a:t>
            </a:r>
            <a:r>
              <a:rPr lang="en-US" altLang="zh-CN" sz="2400" dirty="0"/>
              <a:t>*11)+500;  //</a:t>
            </a:r>
            <a:r>
              <a:rPr lang="zh-CN" altLang="en-US" sz="2400" dirty="0"/>
              <a:t>将角度转化为</a:t>
            </a:r>
            <a:r>
              <a:rPr lang="en-US" altLang="zh-CN" sz="2400" dirty="0"/>
              <a:t>500-2480 </a:t>
            </a:r>
            <a:r>
              <a:rPr lang="zh-CN" altLang="en-US" sz="2400" dirty="0"/>
              <a:t>的脉宽值</a:t>
            </a:r>
          </a:p>
          <a:p>
            <a:pPr>
              <a:lnSpc>
                <a:spcPct val="80000"/>
              </a:lnSpc>
            </a:pPr>
            <a:r>
              <a:rPr lang="en-US" altLang="zh-CN" sz="2400" dirty="0" err="1"/>
              <a:t>digitalWrite</a:t>
            </a:r>
            <a:r>
              <a:rPr lang="en-US" altLang="zh-CN" sz="2400" dirty="0"/>
              <a:t>(</a:t>
            </a:r>
            <a:r>
              <a:rPr lang="en-US" altLang="zh-CN" sz="2400" dirty="0" err="1"/>
              <a:t>servopin,HIGH</a:t>
            </a:r>
            <a:r>
              <a:rPr lang="en-US" altLang="zh-CN" sz="2400" dirty="0"/>
              <a:t>);       //</a:t>
            </a:r>
            <a:r>
              <a:rPr lang="zh-CN" altLang="en-US" sz="2400" dirty="0"/>
              <a:t>将舵机接口电平置高</a:t>
            </a:r>
          </a:p>
          <a:p>
            <a:pPr>
              <a:lnSpc>
                <a:spcPct val="80000"/>
              </a:lnSpc>
            </a:pPr>
            <a:r>
              <a:rPr lang="en-US" altLang="zh-CN" sz="2400" dirty="0" err="1"/>
              <a:t>delayMicroseconds</a:t>
            </a:r>
            <a:r>
              <a:rPr lang="en-US" altLang="zh-CN" sz="2400" dirty="0"/>
              <a:t>(</a:t>
            </a:r>
            <a:r>
              <a:rPr lang="en-US" altLang="zh-CN" sz="2400" dirty="0" err="1"/>
              <a:t>pulsewidth</a:t>
            </a:r>
            <a:r>
              <a:rPr lang="en-US" altLang="zh-CN" sz="2400" dirty="0"/>
              <a:t>);       //</a:t>
            </a:r>
            <a:r>
              <a:rPr lang="zh-CN" altLang="en-US" sz="2400" dirty="0"/>
              <a:t>延时脉宽值的微秒数</a:t>
            </a:r>
          </a:p>
          <a:p>
            <a:pPr>
              <a:lnSpc>
                <a:spcPct val="80000"/>
              </a:lnSpc>
            </a:pPr>
            <a:r>
              <a:rPr lang="en-US" altLang="zh-CN" sz="2400" dirty="0" err="1"/>
              <a:t>digitalWrite</a:t>
            </a:r>
            <a:r>
              <a:rPr lang="en-US" altLang="zh-CN" sz="2400" dirty="0"/>
              <a:t>(</a:t>
            </a:r>
            <a:r>
              <a:rPr lang="en-US" altLang="zh-CN" sz="2400" dirty="0" err="1"/>
              <a:t>servopin,LOW</a:t>
            </a:r>
            <a:r>
              <a:rPr lang="en-US" altLang="zh-CN" sz="2400" dirty="0"/>
              <a:t>);               //</a:t>
            </a:r>
            <a:r>
              <a:rPr lang="zh-CN" altLang="en-US" sz="2400" dirty="0"/>
              <a:t>将舵机接口电平置低</a:t>
            </a:r>
          </a:p>
          <a:p>
            <a:pPr>
              <a:lnSpc>
                <a:spcPct val="80000"/>
              </a:lnSpc>
            </a:pPr>
            <a:r>
              <a:rPr lang="en-US" altLang="zh-CN" sz="2400" dirty="0"/>
              <a:t>delay(20-pulsewidth/1000);               //</a:t>
            </a:r>
            <a:r>
              <a:rPr lang="zh-CN" altLang="en-US" sz="2400" dirty="0"/>
              <a:t>延时周期内剩余时间</a:t>
            </a:r>
          </a:p>
          <a:p>
            <a:pPr>
              <a:lnSpc>
                <a:spcPct val="80000"/>
              </a:lnSpc>
            </a:pPr>
            <a:r>
              <a:rPr lang="en-US" altLang="zh-CN" sz="2400" dirty="0"/>
              <a:t>}</a:t>
            </a:r>
            <a:endParaRPr lang="zh-CN" altLang="en-US" sz="2400" dirty="0"/>
          </a:p>
        </p:txBody>
      </p:sp>
    </p:spTree>
    <p:extLst>
      <p:ext uri="{BB962C8B-B14F-4D97-AF65-F5344CB8AC3E}">
        <p14:creationId xmlns:p14="http://schemas.microsoft.com/office/powerpoint/2010/main" val="18586609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47FD9754-2CD9-486D-95BB-76FEF4680487}"/>
              </a:ext>
            </a:extLst>
          </p:cNvPr>
          <p:cNvSpPr txBox="1"/>
          <p:nvPr/>
        </p:nvSpPr>
        <p:spPr>
          <a:xfrm>
            <a:off x="5868145" y="87313"/>
            <a:ext cx="3275856"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舵机控制的案例代码</a:t>
            </a:r>
            <a:endParaRPr lang="zh-CN" altLang="en-US" sz="2400" b="1" i="0" dirty="0">
              <a:latin typeface="方正大黑简体" panose="03000509000000000000" charset="-122"/>
              <a:ea typeface="方正大黑简体" panose="03000509000000000000" charset="-122"/>
              <a:sym typeface="+mn-ea"/>
            </a:endParaRPr>
          </a:p>
        </p:txBody>
      </p:sp>
      <p:sp>
        <p:nvSpPr>
          <p:cNvPr id="5" name="矩形 4">
            <a:extLst>
              <a:ext uri="{FF2B5EF4-FFF2-40B4-BE49-F238E27FC236}">
                <a16:creationId xmlns:a16="http://schemas.microsoft.com/office/drawing/2014/main" id="{67DE12E3-9011-4EB3-9893-724029998EDD}"/>
              </a:ext>
            </a:extLst>
          </p:cNvPr>
          <p:cNvSpPr/>
          <p:nvPr/>
        </p:nvSpPr>
        <p:spPr>
          <a:xfrm>
            <a:off x="323528" y="518501"/>
            <a:ext cx="7686600" cy="4430700"/>
          </a:xfrm>
          <a:prstGeom prst="rect">
            <a:avLst/>
          </a:prstGeom>
        </p:spPr>
        <p:txBody>
          <a:bodyPr wrap="square">
            <a:spAutoFit/>
          </a:bodyPr>
          <a:lstStyle/>
          <a:p>
            <a:pPr>
              <a:lnSpc>
                <a:spcPct val="80000"/>
              </a:lnSpc>
            </a:pPr>
            <a:r>
              <a:rPr lang="en-US" altLang="zh-CN" sz="1600" dirty="0"/>
              <a:t>void setup()</a:t>
            </a:r>
          </a:p>
          <a:p>
            <a:pPr>
              <a:lnSpc>
                <a:spcPct val="80000"/>
              </a:lnSpc>
            </a:pPr>
            <a:r>
              <a:rPr lang="en-US" altLang="zh-CN" sz="1600" dirty="0"/>
              <a:t>{</a:t>
            </a:r>
          </a:p>
          <a:p>
            <a:pPr>
              <a:lnSpc>
                <a:spcPct val="80000"/>
              </a:lnSpc>
            </a:pPr>
            <a:r>
              <a:rPr lang="en-US" altLang="zh-CN" sz="1600" dirty="0"/>
              <a:t>    </a:t>
            </a:r>
            <a:r>
              <a:rPr lang="en-US" altLang="zh-CN" sz="1600" dirty="0" err="1"/>
              <a:t>pinMode</a:t>
            </a:r>
            <a:r>
              <a:rPr lang="en-US" altLang="zh-CN" sz="1600" dirty="0"/>
              <a:t>(</a:t>
            </a:r>
            <a:r>
              <a:rPr lang="en-US" altLang="zh-CN" sz="1600" dirty="0" err="1"/>
              <a:t>servopin,OUTPUT</a:t>
            </a:r>
            <a:r>
              <a:rPr lang="en-US" altLang="zh-CN" sz="1600" dirty="0"/>
              <a:t>);    //</a:t>
            </a:r>
            <a:r>
              <a:rPr lang="zh-CN" altLang="en-US" sz="1600" dirty="0"/>
              <a:t>设定舵机接口为输出接口</a:t>
            </a:r>
          </a:p>
          <a:p>
            <a:pPr>
              <a:lnSpc>
                <a:spcPct val="80000"/>
              </a:lnSpc>
            </a:pPr>
            <a:r>
              <a:rPr lang="en-US" altLang="zh-CN" sz="1600" dirty="0"/>
              <a:t>    </a:t>
            </a:r>
            <a:r>
              <a:rPr lang="en-US" altLang="zh-CN" sz="1600" dirty="0" err="1"/>
              <a:t>Serial.begin</a:t>
            </a:r>
            <a:r>
              <a:rPr lang="en-US" altLang="zh-CN" sz="1600" dirty="0"/>
              <a:t>(9600);                     //</a:t>
            </a:r>
            <a:r>
              <a:rPr lang="zh-CN" altLang="en-US" sz="1600" dirty="0"/>
              <a:t>设置波特率为</a:t>
            </a:r>
            <a:r>
              <a:rPr lang="en-US" altLang="zh-CN" sz="1600" dirty="0"/>
              <a:t>9600</a:t>
            </a:r>
          </a:p>
          <a:p>
            <a:pPr>
              <a:lnSpc>
                <a:spcPct val="80000"/>
              </a:lnSpc>
            </a:pPr>
            <a:r>
              <a:rPr lang="en-US" altLang="zh-CN" sz="1600" dirty="0"/>
              <a:t>    </a:t>
            </a:r>
            <a:r>
              <a:rPr lang="en-US" altLang="zh-CN" sz="1600" dirty="0" err="1"/>
              <a:t>Serial.println</a:t>
            </a:r>
            <a:r>
              <a:rPr lang="en-US" altLang="zh-CN" sz="1600" dirty="0"/>
              <a:t>("servo=</a:t>
            </a:r>
            <a:r>
              <a:rPr lang="en-US" altLang="zh-CN" sz="1600" dirty="0" err="1"/>
              <a:t>o_seral_simple</a:t>
            </a:r>
            <a:r>
              <a:rPr lang="en-US" altLang="zh-CN" sz="1600" dirty="0"/>
              <a:t> ready" ) ;</a:t>
            </a:r>
          </a:p>
          <a:p>
            <a:pPr>
              <a:lnSpc>
                <a:spcPct val="80000"/>
              </a:lnSpc>
            </a:pPr>
            <a:r>
              <a:rPr lang="en-US" altLang="zh-CN" sz="1600" dirty="0"/>
              <a:t>}</a:t>
            </a:r>
          </a:p>
          <a:p>
            <a:pPr>
              <a:lnSpc>
                <a:spcPct val="80000"/>
              </a:lnSpc>
            </a:pPr>
            <a:r>
              <a:rPr lang="en-US" altLang="zh-CN" sz="1600" dirty="0"/>
              <a:t>void loop()                                      //</a:t>
            </a:r>
            <a:r>
              <a:rPr lang="zh-CN" altLang="en-US" sz="1600" dirty="0"/>
              <a:t>将</a:t>
            </a:r>
            <a:r>
              <a:rPr lang="en-US" altLang="zh-CN" sz="1600" dirty="0"/>
              <a:t>0 </a:t>
            </a:r>
            <a:r>
              <a:rPr lang="zh-CN" altLang="en-US" sz="1600" dirty="0"/>
              <a:t>到</a:t>
            </a:r>
            <a:r>
              <a:rPr lang="en-US" altLang="zh-CN" sz="1600" dirty="0"/>
              <a:t>9 </a:t>
            </a:r>
            <a:r>
              <a:rPr lang="zh-CN" altLang="en-US" sz="1600" dirty="0"/>
              <a:t>的数转化为</a:t>
            </a:r>
            <a:r>
              <a:rPr lang="en-US" altLang="zh-CN" sz="1600" dirty="0"/>
              <a:t>0 </a:t>
            </a:r>
            <a:r>
              <a:rPr lang="zh-CN" altLang="en-US" sz="1600" dirty="0"/>
              <a:t>到</a:t>
            </a:r>
            <a:r>
              <a:rPr lang="en-US" altLang="zh-CN" sz="1600" dirty="0"/>
              <a:t>180 </a:t>
            </a:r>
            <a:r>
              <a:rPr lang="zh-CN" altLang="en-US" sz="1600" dirty="0"/>
              <a:t>角度，并让</a:t>
            </a:r>
            <a:endParaRPr lang="en-US" altLang="zh-CN" sz="1600" dirty="0"/>
          </a:p>
          <a:p>
            <a:pPr>
              <a:lnSpc>
                <a:spcPct val="80000"/>
              </a:lnSpc>
            </a:pPr>
            <a:r>
              <a:rPr lang="en-US" altLang="zh-CN" sz="1600" dirty="0"/>
              <a:t>{</a:t>
            </a:r>
          </a:p>
          <a:p>
            <a:pPr>
              <a:lnSpc>
                <a:spcPct val="80000"/>
              </a:lnSpc>
            </a:pPr>
            <a:r>
              <a:rPr lang="en-US" altLang="zh-CN" sz="1600" dirty="0" err="1"/>
              <a:t>val</a:t>
            </a:r>
            <a:r>
              <a:rPr lang="en-US" altLang="zh-CN" sz="1600" dirty="0"/>
              <a:t>=</a:t>
            </a:r>
            <a:r>
              <a:rPr lang="en-US" altLang="zh-CN" sz="1600" dirty="0" err="1"/>
              <a:t>Serial.read</a:t>
            </a:r>
            <a:r>
              <a:rPr lang="en-US" altLang="zh-CN" sz="1600" dirty="0"/>
              <a:t>();                          //</a:t>
            </a:r>
            <a:r>
              <a:rPr lang="zh-CN" altLang="en-US" sz="1600" dirty="0"/>
              <a:t>读取串口收到的数据</a:t>
            </a:r>
          </a:p>
          <a:p>
            <a:pPr>
              <a:lnSpc>
                <a:spcPct val="80000"/>
              </a:lnSpc>
            </a:pPr>
            <a:r>
              <a:rPr lang="en-US" altLang="zh-CN" sz="1600" dirty="0"/>
              <a:t>if(</a:t>
            </a:r>
            <a:r>
              <a:rPr lang="en-US" altLang="zh-CN" sz="1600" dirty="0" err="1"/>
              <a:t>val</a:t>
            </a:r>
            <a:r>
              <a:rPr lang="en-US" altLang="zh-CN" sz="1600" dirty="0"/>
              <a:t>&gt;'0'&amp;&amp;</a:t>
            </a:r>
            <a:r>
              <a:rPr lang="en-US" altLang="zh-CN" sz="1600" dirty="0" err="1"/>
              <a:t>val</a:t>
            </a:r>
            <a:r>
              <a:rPr lang="en-US" altLang="zh-CN" sz="1600" dirty="0"/>
              <a:t>&lt;='9’)                    //</a:t>
            </a:r>
            <a:r>
              <a:rPr lang="zh-CN" altLang="en-US" sz="1600" dirty="0"/>
              <a:t>判断收到数据值是否符合范围</a:t>
            </a:r>
          </a:p>
          <a:p>
            <a:pPr>
              <a:lnSpc>
                <a:spcPct val="80000"/>
              </a:lnSpc>
            </a:pPr>
            <a:r>
              <a:rPr lang="en-US" altLang="zh-CN" sz="1600" dirty="0"/>
              <a:t>{</a:t>
            </a:r>
          </a:p>
          <a:p>
            <a:pPr>
              <a:lnSpc>
                <a:spcPct val="80000"/>
              </a:lnSpc>
            </a:pPr>
            <a:r>
              <a:rPr lang="en-US" altLang="zh-CN" sz="1600" dirty="0" err="1"/>
              <a:t>val</a:t>
            </a:r>
            <a:r>
              <a:rPr lang="en-US" altLang="zh-CN" sz="1600" dirty="0"/>
              <a:t>=val-'0’;                                    //</a:t>
            </a:r>
            <a:r>
              <a:rPr lang="zh-CN" altLang="en-US" sz="1600" dirty="0"/>
              <a:t>将</a:t>
            </a:r>
            <a:r>
              <a:rPr lang="en-US" altLang="zh-CN" sz="1600" dirty="0"/>
              <a:t>ASCII</a:t>
            </a:r>
            <a:r>
              <a:rPr lang="zh-CN" altLang="en-US" sz="1600" dirty="0"/>
              <a:t>码转换成数值，例</a:t>
            </a:r>
            <a:r>
              <a:rPr lang="en-US" altLang="zh-CN" sz="1600" dirty="0"/>
              <a:t>'9'-'0'=0x39-0x30=9</a:t>
            </a:r>
          </a:p>
          <a:p>
            <a:pPr>
              <a:lnSpc>
                <a:spcPct val="80000"/>
              </a:lnSpc>
            </a:pPr>
            <a:r>
              <a:rPr lang="en-US" altLang="zh-CN" sz="1600" dirty="0" err="1"/>
              <a:t>val</a:t>
            </a:r>
            <a:r>
              <a:rPr lang="en-US" altLang="zh-CN" sz="1600" dirty="0"/>
              <a:t>=</a:t>
            </a:r>
            <a:r>
              <a:rPr lang="en-US" altLang="zh-CN" sz="1600" dirty="0" err="1"/>
              <a:t>val</a:t>
            </a:r>
            <a:r>
              <a:rPr lang="en-US" altLang="zh-CN" sz="1600" dirty="0"/>
              <a:t>*(180/9);                          //</a:t>
            </a:r>
            <a:r>
              <a:rPr lang="zh-CN" altLang="en-US" sz="1600" dirty="0"/>
              <a:t>将数字转化为角度，例</a:t>
            </a:r>
            <a:r>
              <a:rPr lang="en-US" altLang="zh-CN" sz="1600" dirty="0"/>
              <a:t>9*</a:t>
            </a:r>
            <a:r>
              <a:rPr lang="zh-CN" altLang="en-US" sz="1600" dirty="0"/>
              <a:t>（</a:t>
            </a:r>
            <a:r>
              <a:rPr lang="en-US" altLang="zh-CN" sz="1600" dirty="0"/>
              <a:t>180/9</a:t>
            </a:r>
            <a:r>
              <a:rPr lang="zh-CN" altLang="en-US" sz="1600" dirty="0"/>
              <a:t>）</a:t>
            </a:r>
            <a:r>
              <a:rPr lang="en-US" altLang="zh-CN" sz="1600" dirty="0"/>
              <a:t>=180</a:t>
            </a:r>
          </a:p>
          <a:p>
            <a:pPr>
              <a:lnSpc>
                <a:spcPct val="80000"/>
              </a:lnSpc>
            </a:pPr>
            <a:r>
              <a:rPr lang="en-US" altLang="zh-CN" sz="1600" dirty="0" err="1"/>
              <a:t>Serial.print</a:t>
            </a:r>
            <a:r>
              <a:rPr lang="en-US" altLang="zh-CN" sz="1600" dirty="0"/>
              <a:t>("moving servo to ");</a:t>
            </a:r>
          </a:p>
          <a:p>
            <a:pPr>
              <a:lnSpc>
                <a:spcPct val="80000"/>
              </a:lnSpc>
            </a:pPr>
            <a:r>
              <a:rPr lang="en-US" altLang="zh-CN" sz="1600" dirty="0" err="1"/>
              <a:t>Serial.print</a:t>
            </a:r>
            <a:r>
              <a:rPr lang="en-US" altLang="zh-CN" sz="1600" dirty="0"/>
              <a:t>(</a:t>
            </a:r>
            <a:r>
              <a:rPr lang="en-US" altLang="zh-CN" sz="1600" dirty="0" err="1"/>
              <a:t>val,DEC</a:t>
            </a:r>
            <a:r>
              <a:rPr lang="en-US" altLang="zh-CN" sz="1600" dirty="0"/>
              <a:t>);</a:t>
            </a:r>
          </a:p>
          <a:p>
            <a:pPr>
              <a:lnSpc>
                <a:spcPct val="80000"/>
              </a:lnSpc>
            </a:pPr>
            <a:r>
              <a:rPr lang="en-US" altLang="zh-CN" sz="1600" dirty="0" err="1"/>
              <a:t>Serial.println</a:t>
            </a:r>
            <a:r>
              <a:rPr lang="en-US" altLang="zh-CN" sz="1600" dirty="0"/>
              <a:t>();</a:t>
            </a:r>
          </a:p>
          <a:p>
            <a:pPr>
              <a:lnSpc>
                <a:spcPct val="80000"/>
              </a:lnSpc>
            </a:pPr>
            <a:r>
              <a:rPr lang="en-US" altLang="zh-CN" sz="1600" dirty="0"/>
              <a:t>for(int </a:t>
            </a:r>
            <a:r>
              <a:rPr lang="en-US" altLang="zh-CN" sz="1600" dirty="0" err="1"/>
              <a:t>i</a:t>
            </a:r>
            <a:r>
              <a:rPr lang="en-US" altLang="zh-CN" sz="1600" dirty="0"/>
              <a:t>=0;i&lt;=50;i++)                 //</a:t>
            </a:r>
            <a:r>
              <a:rPr lang="zh-CN" altLang="en-US" sz="1600" dirty="0"/>
              <a:t>给予舵机足够的时间让它转到指定角度</a:t>
            </a:r>
          </a:p>
          <a:p>
            <a:pPr>
              <a:lnSpc>
                <a:spcPct val="80000"/>
              </a:lnSpc>
            </a:pPr>
            <a:r>
              <a:rPr lang="en-US" altLang="zh-CN" sz="1600" dirty="0"/>
              <a:t>{</a:t>
            </a:r>
          </a:p>
          <a:p>
            <a:pPr>
              <a:lnSpc>
                <a:spcPct val="80000"/>
              </a:lnSpc>
            </a:pPr>
            <a:r>
              <a:rPr lang="en-US" altLang="zh-CN" sz="1600" dirty="0" err="1"/>
              <a:t>servopulse</a:t>
            </a:r>
            <a:r>
              <a:rPr lang="en-US" altLang="zh-CN" sz="1600" dirty="0"/>
              <a:t>(</a:t>
            </a:r>
            <a:r>
              <a:rPr lang="en-US" altLang="zh-CN" sz="1600" dirty="0" err="1"/>
              <a:t>servopin,val</a:t>
            </a:r>
            <a:r>
              <a:rPr lang="en-US" altLang="zh-CN" sz="1600" dirty="0"/>
              <a:t>);        //</a:t>
            </a:r>
            <a:r>
              <a:rPr lang="zh-CN" altLang="en-US" sz="1600" dirty="0"/>
              <a:t>引用脉冲函数</a:t>
            </a:r>
          </a:p>
          <a:p>
            <a:pPr>
              <a:lnSpc>
                <a:spcPct val="80000"/>
              </a:lnSpc>
            </a:pPr>
            <a:r>
              <a:rPr lang="en-US" altLang="zh-CN" sz="1600" dirty="0"/>
              <a:t>}</a:t>
            </a:r>
          </a:p>
          <a:p>
            <a:pPr>
              <a:lnSpc>
                <a:spcPct val="80000"/>
              </a:lnSpc>
            </a:pPr>
            <a:r>
              <a:rPr lang="en-US" altLang="zh-CN" sz="1600" dirty="0"/>
              <a:t>}</a:t>
            </a:r>
          </a:p>
          <a:p>
            <a:pPr>
              <a:lnSpc>
                <a:spcPct val="80000"/>
              </a:lnSpc>
            </a:pPr>
            <a:r>
              <a:rPr lang="en-US" altLang="zh-CN" sz="1600" dirty="0"/>
              <a:t>}</a:t>
            </a:r>
            <a:endParaRPr lang="zh-CN" altLang="en-US" sz="1600" dirty="0"/>
          </a:p>
        </p:txBody>
      </p:sp>
    </p:spTree>
    <p:extLst>
      <p:ext uri="{BB962C8B-B14F-4D97-AF65-F5344CB8AC3E}">
        <p14:creationId xmlns:p14="http://schemas.microsoft.com/office/powerpoint/2010/main" val="159009027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45CABA4A-4661-4036-A00D-21683CB67CFD}"/>
              </a:ext>
            </a:extLst>
          </p:cNvPr>
          <p:cNvSpPr txBox="1"/>
          <p:nvPr/>
        </p:nvSpPr>
        <p:spPr>
          <a:xfrm>
            <a:off x="5796136" y="5110"/>
            <a:ext cx="3338286"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Servo</a:t>
            </a:r>
            <a:r>
              <a:rPr lang="zh-CN" altLang="en-US" sz="3200" b="1" dirty="0">
                <a:latin typeface="方正大黑简体" panose="03000509000000000000" charset="-122"/>
                <a:ea typeface="方正大黑简体" panose="03000509000000000000" charset="-122"/>
                <a:sym typeface="+mn-ea"/>
              </a:rPr>
              <a:t>库函数</a:t>
            </a:r>
            <a:endParaRPr lang="zh-CN" altLang="en-US" sz="3200" b="1" i="0" dirty="0">
              <a:latin typeface="方正大黑简体" panose="03000509000000000000" charset="-122"/>
              <a:ea typeface="方正大黑简体" panose="03000509000000000000" charset="-122"/>
              <a:sym typeface="+mn-ea"/>
            </a:endParaRPr>
          </a:p>
        </p:txBody>
      </p:sp>
      <p:sp>
        <p:nvSpPr>
          <p:cNvPr id="4" name="文本框 3">
            <a:extLst>
              <a:ext uri="{FF2B5EF4-FFF2-40B4-BE49-F238E27FC236}">
                <a16:creationId xmlns:a16="http://schemas.microsoft.com/office/drawing/2014/main" id="{F3847737-3FDA-4ED7-895C-DA2E4BBB1C6F}"/>
              </a:ext>
            </a:extLst>
          </p:cNvPr>
          <p:cNvSpPr txBox="1"/>
          <p:nvPr/>
        </p:nvSpPr>
        <p:spPr>
          <a:xfrm>
            <a:off x="827584" y="610603"/>
            <a:ext cx="7344816" cy="4031873"/>
          </a:xfrm>
          <a:prstGeom prst="rect">
            <a:avLst/>
          </a:prstGeom>
          <a:noFill/>
        </p:spPr>
        <p:txBody>
          <a:bodyPr wrap="square" rtlCol="0" anchor="t">
            <a:spAutoFit/>
          </a:bodyPr>
          <a:lstStyle/>
          <a:p>
            <a:r>
              <a:rPr lang="en-US" altLang="zh-CN" sz="2400" b="1" dirty="0">
                <a:solidFill>
                  <a:srgbClr val="FF0000"/>
                </a:solidFill>
              </a:rPr>
              <a:t>attach(pin)</a:t>
            </a:r>
            <a:r>
              <a:rPr lang="zh-CN" altLang="en-US" sz="2400" b="1" dirty="0">
                <a:solidFill>
                  <a:srgbClr val="FF0000"/>
                </a:solidFill>
              </a:rPr>
              <a:t>：</a:t>
            </a:r>
            <a:endParaRPr lang="en-US" altLang="zh-CN" sz="2400" b="1" dirty="0">
              <a:solidFill>
                <a:srgbClr val="FF0000"/>
              </a:solidFill>
            </a:endParaRPr>
          </a:p>
          <a:p>
            <a:r>
              <a:rPr lang="zh-CN" altLang="en-US" dirty="0"/>
              <a:t>         参数</a:t>
            </a:r>
            <a:r>
              <a:rPr lang="en-US" altLang="zh-CN" dirty="0"/>
              <a:t>pin</a:t>
            </a:r>
            <a:r>
              <a:rPr lang="zh-CN" altLang="en-US" dirty="0"/>
              <a:t>为指定模拟值输入的引脚编号：</a:t>
            </a:r>
            <a:r>
              <a:rPr lang="en-US" altLang="zh-CN" dirty="0"/>
              <a:t>9</a:t>
            </a:r>
            <a:r>
              <a:rPr lang="zh-CN" altLang="en-US" dirty="0"/>
              <a:t>和</a:t>
            </a:r>
            <a:r>
              <a:rPr lang="en-US" altLang="zh-CN" dirty="0"/>
              <a:t>10</a:t>
            </a:r>
            <a:br>
              <a:rPr lang="zh-CN" altLang="en-US" dirty="0"/>
            </a:br>
            <a:r>
              <a:rPr lang="zh-CN" altLang="en-US" dirty="0"/>
              <a:t>         作用：将</a:t>
            </a:r>
            <a:r>
              <a:rPr lang="en-US" altLang="zh-CN" dirty="0"/>
              <a:t>Servo</a:t>
            </a:r>
            <a:r>
              <a:rPr lang="zh-CN" altLang="en-US" dirty="0"/>
              <a:t>变量附加到引脚， </a:t>
            </a:r>
            <a:r>
              <a:rPr lang="en-US" altLang="zh-CN" dirty="0"/>
              <a:t>Servo</a:t>
            </a:r>
            <a:r>
              <a:rPr lang="zh-CN" altLang="en-US" dirty="0"/>
              <a:t>库仅支持将舵机连接至第</a:t>
            </a:r>
            <a:r>
              <a:rPr lang="en-US" altLang="zh-CN" dirty="0"/>
              <a:t>9</a:t>
            </a:r>
            <a:r>
              <a:rPr lang="zh-CN" altLang="en-US" dirty="0"/>
              <a:t>和第</a:t>
            </a:r>
            <a:r>
              <a:rPr lang="en-US" altLang="zh-CN" dirty="0"/>
              <a:t>10</a:t>
            </a:r>
            <a:r>
              <a:rPr lang="zh-CN" altLang="en-US" dirty="0"/>
              <a:t>脚上。</a:t>
            </a:r>
            <a:endParaRPr lang="en-US" altLang="zh-CN" dirty="0"/>
          </a:p>
          <a:p>
            <a:r>
              <a:rPr lang="zh-CN" altLang="en-US" sz="1600" b="1" dirty="0">
                <a:solidFill>
                  <a:srgbClr val="FF0000"/>
                </a:solidFill>
              </a:rPr>
              <a:t>函数形式：</a:t>
            </a:r>
            <a:endParaRPr lang="en-US" altLang="zh-CN" sz="1600" b="1" dirty="0">
              <a:solidFill>
                <a:srgbClr val="FF0000"/>
              </a:solidFill>
            </a:endParaRPr>
          </a:p>
          <a:p>
            <a:r>
              <a:rPr lang="en-US" altLang="zh-CN" b="1" dirty="0"/>
              <a:t>          </a:t>
            </a:r>
            <a:r>
              <a:rPr lang="en-US" altLang="zh-CN" b="1" dirty="0" err="1"/>
              <a:t>servo</a:t>
            </a:r>
            <a:r>
              <a:rPr lang="en-US" altLang="zh-CN" dirty="0" err="1"/>
              <a:t>.attach</a:t>
            </a:r>
            <a:r>
              <a:rPr lang="en-US" altLang="zh-CN" dirty="0"/>
              <a:t>(pin)</a:t>
            </a:r>
          </a:p>
          <a:p>
            <a:r>
              <a:rPr lang="sv-SE" altLang="zh-CN" dirty="0"/>
              <a:t>          servo.attach(pin, min, max)</a:t>
            </a:r>
          </a:p>
          <a:p>
            <a:r>
              <a:rPr lang="zh-CN" altLang="en-US" b="1" dirty="0">
                <a:solidFill>
                  <a:srgbClr val="FF0000"/>
                </a:solidFill>
              </a:rPr>
              <a:t>函数参数：</a:t>
            </a:r>
            <a:endParaRPr lang="en-US" altLang="zh-CN" b="1" dirty="0">
              <a:solidFill>
                <a:srgbClr val="FF0000"/>
              </a:solidFill>
            </a:endParaRPr>
          </a:p>
          <a:p>
            <a:r>
              <a:rPr lang="en-US" altLang="zh-CN" dirty="0"/>
              <a:t>          servo</a:t>
            </a:r>
            <a:r>
              <a:rPr lang="zh-CN" altLang="en-US" dirty="0"/>
              <a:t>，一个类型为</a:t>
            </a:r>
            <a:r>
              <a:rPr lang="en-US" altLang="zh-CN" dirty="0"/>
              <a:t>servo</a:t>
            </a:r>
            <a:r>
              <a:rPr lang="zh-CN" altLang="en-US" dirty="0"/>
              <a:t>的变量</a:t>
            </a:r>
            <a:br>
              <a:rPr lang="zh-CN" altLang="en-US" dirty="0"/>
            </a:br>
            <a:r>
              <a:rPr lang="zh-CN" altLang="en-US" dirty="0"/>
              <a:t>           </a:t>
            </a:r>
            <a:r>
              <a:rPr lang="en-US" altLang="zh-CN" dirty="0"/>
              <a:t>pin</a:t>
            </a:r>
            <a:r>
              <a:rPr lang="zh-CN" altLang="en-US" dirty="0"/>
              <a:t>，连接至舵机的引脚编号</a:t>
            </a:r>
            <a:br>
              <a:rPr lang="zh-CN" altLang="en-US" dirty="0"/>
            </a:br>
            <a:r>
              <a:rPr lang="zh-CN" altLang="en-US" dirty="0"/>
              <a:t>           </a:t>
            </a:r>
            <a:r>
              <a:rPr lang="en-US" altLang="zh-CN" dirty="0"/>
              <a:t>min(</a:t>
            </a:r>
            <a:r>
              <a:rPr lang="zh-CN" altLang="en-US" dirty="0"/>
              <a:t>可选</a:t>
            </a:r>
            <a:r>
              <a:rPr lang="en-US" altLang="zh-CN" dirty="0"/>
              <a:t>)</a:t>
            </a:r>
            <a:r>
              <a:rPr lang="zh-CN" altLang="en-US" dirty="0"/>
              <a:t>，舵机为最小角度（</a:t>
            </a:r>
            <a:r>
              <a:rPr lang="en-US" altLang="zh-CN" dirty="0"/>
              <a:t>0</a:t>
            </a:r>
            <a:r>
              <a:rPr lang="zh-CN" altLang="en-US" dirty="0"/>
              <a:t>度）时的脉冲宽度，单位为微秒，默认为</a:t>
            </a:r>
            <a:r>
              <a:rPr lang="en-US" altLang="zh-CN" dirty="0"/>
              <a:t>544</a:t>
            </a:r>
            <a:br>
              <a:rPr lang="zh-CN" altLang="en-US" dirty="0"/>
            </a:br>
            <a:r>
              <a:rPr lang="zh-CN" altLang="en-US" dirty="0"/>
              <a:t>           </a:t>
            </a:r>
            <a:r>
              <a:rPr lang="en-US" altLang="zh-CN" dirty="0"/>
              <a:t>max(</a:t>
            </a:r>
            <a:r>
              <a:rPr lang="zh-CN" altLang="en-US" dirty="0"/>
              <a:t>可选</a:t>
            </a:r>
            <a:r>
              <a:rPr lang="en-US" altLang="zh-CN" dirty="0"/>
              <a:t>)</a:t>
            </a:r>
            <a:r>
              <a:rPr lang="zh-CN" altLang="en-US" dirty="0"/>
              <a:t>，舵机为最大角度（</a:t>
            </a:r>
            <a:r>
              <a:rPr lang="en-US" altLang="zh-CN" dirty="0"/>
              <a:t>180</a:t>
            </a:r>
            <a:r>
              <a:rPr lang="zh-CN" altLang="en-US" dirty="0"/>
              <a:t>度时）的脉冲宽度，单位为微秒，默认为</a:t>
            </a:r>
            <a:r>
              <a:rPr lang="en-US" altLang="zh-CN" dirty="0"/>
              <a:t>2400</a:t>
            </a:r>
          </a:p>
        </p:txBody>
      </p:sp>
    </p:spTree>
    <p:extLst>
      <p:ext uri="{BB962C8B-B14F-4D97-AF65-F5344CB8AC3E}">
        <p14:creationId xmlns:p14="http://schemas.microsoft.com/office/powerpoint/2010/main" val="185489341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17F6F2AA-4A72-4A88-8A33-ABF1DEF3B451}"/>
              </a:ext>
            </a:extLst>
          </p:cNvPr>
          <p:cNvSpPr txBox="1"/>
          <p:nvPr/>
        </p:nvSpPr>
        <p:spPr>
          <a:xfrm>
            <a:off x="323528" y="483518"/>
            <a:ext cx="8568952" cy="4555093"/>
          </a:xfrm>
          <a:prstGeom prst="rect">
            <a:avLst/>
          </a:prstGeom>
          <a:noFill/>
        </p:spPr>
        <p:txBody>
          <a:bodyPr wrap="square" rtlCol="0" anchor="t">
            <a:spAutoFit/>
          </a:bodyPr>
          <a:lstStyle/>
          <a:p>
            <a:r>
              <a:rPr lang="en-US" altLang="zh-CN" sz="2400" b="1" dirty="0">
                <a:solidFill>
                  <a:srgbClr val="FF0000"/>
                </a:solidFill>
              </a:rPr>
              <a:t>write(angle)</a:t>
            </a:r>
            <a:r>
              <a:rPr lang="zh-CN" altLang="en-US" sz="2400" b="1" dirty="0">
                <a:solidFill>
                  <a:srgbClr val="FF0000"/>
                </a:solidFill>
              </a:rPr>
              <a:t>：</a:t>
            </a:r>
            <a:endParaRPr lang="en-US" altLang="zh-CN" sz="2400" b="1" dirty="0">
              <a:solidFill>
                <a:srgbClr val="FF0000"/>
              </a:solidFill>
            </a:endParaRPr>
          </a:p>
          <a:p>
            <a:r>
              <a:rPr lang="zh-CN" altLang="en-US" dirty="0"/>
              <a:t>         </a:t>
            </a:r>
            <a:r>
              <a:rPr lang="zh-CN" altLang="en-US" sz="1600" dirty="0"/>
              <a:t>作用：向舵机写入一个数值，来直接控制舵机的轴。在一个标准的舵机中，这将设定齿轮的角度，将齿轮转到对应的位置。在一个连续旋转的舵机中，这将设置一个舵机的角度（</a:t>
            </a:r>
            <a:r>
              <a:rPr lang="en-US" altLang="zh-CN" sz="1600" dirty="0"/>
              <a:t>0</a:t>
            </a:r>
            <a:r>
              <a:rPr lang="zh-CN" altLang="en-US" sz="1600" dirty="0"/>
              <a:t>作为全速向一边，</a:t>
            </a:r>
            <a:r>
              <a:rPr lang="en-US" altLang="zh-CN" sz="1600" dirty="0"/>
              <a:t>180</a:t>
            </a:r>
            <a:r>
              <a:rPr lang="zh-CN" altLang="en-US" sz="1600" dirty="0"/>
              <a:t>为全速向另一边，在</a:t>
            </a:r>
            <a:r>
              <a:rPr lang="en-US" altLang="zh-CN" sz="1600" dirty="0"/>
              <a:t>90</a:t>
            </a:r>
            <a:r>
              <a:rPr lang="zh-CN" altLang="en-US" sz="1600" dirty="0"/>
              <a:t>附近的值为停止）。</a:t>
            </a:r>
            <a:endParaRPr lang="en-US" altLang="zh-CN" sz="1600" dirty="0"/>
          </a:p>
          <a:p>
            <a:r>
              <a:rPr lang="zh-CN" altLang="en-US" sz="1600" b="1" dirty="0">
                <a:solidFill>
                  <a:srgbClr val="FF0000"/>
                </a:solidFill>
              </a:rPr>
              <a:t>函数形式：</a:t>
            </a:r>
            <a:endParaRPr lang="en-US" altLang="zh-CN" sz="1600" b="1" dirty="0">
              <a:solidFill>
                <a:srgbClr val="FF0000"/>
              </a:solidFill>
            </a:endParaRPr>
          </a:p>
          <a:p>
            <a:r>
              <a:rPr lang="en-US" altLang="zh-CN" sz="1600" b="1" dirty="0"/>
              <a:t>          </a:t>
            </a:r>
            <a:r>
              <a:rPr lang="en-US" altLang="zh-CN" sz="1600" b="1" dirty="0" err="1"/>
              <a:t>servo</a:t>
            </a:r>
            <a:r>
              <a:rPr lang="en-US" altLang="zh-CN" sz="1600" dirty="0" err="1"/>
              <a:t>.write</a:t>
            </a:r>
            <a:r>
              <a:rPr lang="en-US" altLang="zh-CN" sz="1600" dirty="0"/>
              <a:t>(angle)</a:t>
            </a:r>
          </a:p>
          <a:p>
            <a:r>
              <a:rPr lang="zh-CN" altLang="en-US" sz="1600" b="1" dirty="0">
                <a:solidFill>
                  <a:srgbClr val="FF0000"/>
                </a:solidFill>
              </a:rPr>
              <a:t>函数参数：</a:t>
            </a:r>
            <a:endParaRPr lang="en-US" altLang="zh-CN" sz="1600" b="1" dirty="0">
              <a:solidFill>
                <a:srgbClr val="FF0000"/>
              </a:solidFill>
            </a:endParaRPr>
          </a:p>
          <a:p>
            <a:r>
              <a:rPr lang="en-US" altLang="zh-CN" sz="1600" dirty="0"/>
              <a:t>          servo</a:t>
            </a:r>
            <a:r>
              <a:rPr lang="zh-CN" altLang="en-US" sz="1600" dirty="0"/>
              <a:t>，一个类型为</a:t>
            </a:r>
            <a:r>
              <a:rPr lang="en-US" altLang="zh-CN" sz="1600" dirty="0"/>
              <a:t>servo</a:t>
            </a:r>
            <a:r>
              <a:rPr lang="zh-CN" altLang="en-US" sz="1600" dirty="0"/>
              <a:t>的变量</a:t>
            </a:r>
            <a:br>
              <a:rPr lang="zh-CN" altLang="en-US" sz="1600" dirty="0"/>
            </a:br>
            <a:r>
              <a:rPr lang="zh-CN" altLang="en-US" sz="1600" dirty="0"/>
              <a:t>          </a:t>
            </a:r>
            <a:r>
              <a:rPr lang="en-US" altLang="zh-CN" sz="1600" dirty="0"/>
              <a:t>angle</a:t>
            </a:r>
            <a:r>
              <a:rPr lang="zh-CN" altLang="en-US" sz="1600" dirty="0"/>
              <a:t>，写向舵机的角度，从</a:t>
            </a:r>
            <a:r>
              <a:rPr lang="en-US" altLang="zh-CN" sz="1600" dirty="0"/>
              <a:t>0</a:t>
            </a:r>
            <a:r>
              <a:rPr lang="zh-CN" altLang="en-US" sz="1600" dirty="0"/>
              <a:t>到</a:t>
            </a:r>
            <a:r>
              <a:rPr lang="en-US" altLang="zh-CN" sz="1600" dirty="0"/>
              <a:t>180</a:t>
            </a:r>
            <a:r>
              <a:rPr lang="zh-CN" altLang="en-US" sz="1600" dirty="0"/>
              <a:t>之间</a:t>
            </a:r>
            <a:endParaRPr lang="en-US" altLang="zh-CN" sz="1600" dirty="0"/>
          </a:p>
          <a:p>
            <a:endParaRPr lang="en-US" altLang="zh-CN" sz="1600" dirty="0"/>
          </a:p>
          <a:p>
            <a:r>
              <a:rPr lang="en-US" altLang="zh-CN" sz="2400" b="1" dirty="0">
                <a:solidFill>
                  <a:srgbClr val="FF0000"/>
                </a:solidFill>
              </a:rPr>
              <a:t>read()</a:t>
            </a:r>
            <a:r>
              <a:rPr lang="zh-CN" altLang="en-US" sz="2400" b="1" dirty="0">
                <a:solidFill>
                  <a:srgbClr val="FF0000"/>
                </a:solidFill>
              </a:rPr>
              <a:t>：</a:t>
            </a:r>
            <a:endParaRPr lang="en-US" altLang="zh-CN" sz="2400" b="1" dirty="0">
              <a:solidFill>
                <a:srgbClr val="FF0000"/>
              </a:solidFill>
            </a:endParaRPr>
          </a:p>
          <a:p>
            <a:r>
              <a:rPr lang="zh-CN" altLang="en-US" sz="1600" dirty="0"/>
              <a:t>          作用：读取舵机当前的角度（最后一次用</a:t>
            </a:r>
            <a:r>
              <a:rPr lang="en-US" altLang="zh-CN" sz="1600" dirty="0"/>
              <a:t>write()</a:t>
            </a:r>
            <a:r>
              <a:rPr lang="zh-CN" altLang="en-US" sz="1600" dirty="0"/>
              <a:t>函数写入的值）。</a:t>
            </a:r>
            <a:endParaRPr lang="en-US" altLang="zh-CN" sz="1600" dirty="0"/>
          </a:p>
          <a:p>
            <a:r>
              <a:rPr lang="zh-CN" altLang="en-US" sz="1600" b="1" dirty="0">
                <a:solidFill>
                  <a:srgbClr val="FF0000"/>
                </a:solidFill>
              </a:rPr>
              <a:t>函数形式：</a:t>
            </a:r>
            <a:endParaRPr lang="en-US" altLang="zh-CN" sz="1600" b="1" dirty="0">
              <a:solidFill>
                <a:srgbClr val="FF0000"/>
              </a:solidFill>
            </a:endParaRPr>
          </a:p>
          <a:p>
            <a:r>
              <a:rPr lang="en-US" altLang="zh-CN" sz="1600" dirty="0"/>
              <a:t>           </a:t>
            </a:r>
            <a:r>
              <a:rPr lang="en-US" altLang="zh-CN" sz="1600" dirty="0" err="1"/>
              <a:t>servo.read</a:t>
            </a:r>
            <a:r>
              <a:rPr lang="en-US" altLang="zh-CN" sz="1600" dirty="0"/>
              <a:t>()</a:t>
            </a:r>
            <a:br>
              <a:rPr lang="zh-CN" altLang="en-US" sz="1600" dirty="0"/>
            </a:br>
            <a:r>
              <a:rPr lang="zh-CN" altLang="en-US" sz="1600" b="1" dirty="0">
                <a:solidFill>
                  <a:srgbClr val="FF0000"/>
                </a:solidFill>
              </a:rPr>
              <a:t>函数参数：</a:t>
            </a:r>
            <a:endParaRPr lang="en-US" altLang="zh-CN" sz="1600" b="1" dirty="0">
              <a:solidFill>
                <a:srgbClr val="FF0000"/>
              </a:solidFill>
            </a:endParaRPr>
          </a:p>
          <a:p>
            <a:r>
              <a:rPr lang="zh-CN" altLang="en-US" sz="1600" dirty="0"/>
              <a:t>           </a:t>
            </a:r>
            <a:r>
              <a:rPr lang="en-US" altLang="zh-CN" sz="1600" dirty="0"/>
              <a:t>servo</a:t>
            </a:r>
            <a:r>
              <a:rPr lang="zh-CN" altLang="en-US" sz="1600" dirty="0"/>
              <a:t>，一个类型为</a:t>
            </a:r>
            <a:r>
              <a:rPr lang="en-US" altLang="zh-CN" sz="1600" dirty="0"/>
              <a:t>servo</a:t>
            </a:r>
            <a:r>
              <a:rPr lang="zh-CN" altLang="en-US" sz="1600" dirty="0"/>
              <a:t>的变量</a:t>
            </a:r>
            <a:br>
              <a:rPr lang="zh-CN" altLang="en-US" sz="1600" dirty="0"/>
            </a:br>
            <a:r>
              <a:rPr lang="zh-CN" altLang="en-US" sz="1600" b="1" dirty="0">
                <a:solidFill>
                  <a:srgbClr val="C00000"/>
                </a:solidFill>
              </a:rPr>
              <a:t>返回值</a:t>
            </a:r>
            <a:r>
              <a:rPr lang="zh-CN" altLang="en-US" sz="1600" dirty="0"/>
              <a:t>：舵机的角度，从</a:t>
            </a:r>
            <a:r>
              <a:rPr lang="en-US" altLang="zh-CN" sz="1600" dirty="0"/>
              <a:t>0</a:t>
            </a:r>
            <a:r>
              <a:rPr lang="zh-CN" altLang="en-US" sz="1600" dirty="0"/>
              <a:t>至</a:t>
            </a:r>
            <a:r>
              <a:rPr lang="en-US" altLang="zh-CN" sz="1600" dirty="0"/>
              <a:t>180</a:t>
            </a:r>
            <a:r>
              <a:rPr lang="zh-CN" altLang="en-US" sz="1600" dirty="0"/>
              <a:t>度</a:t>
            </a:r>
            <a:endParaRPr lang="en-US" altLang="zh-CN" sz="1600" b="1" dirty="0">
              <a:solidFill>
                <a:srgbClr val="FF0000"/>
              </a:solidFill>
            </a:endParaRPr>
          </a:p>
        </p:txBody>
      </p:sp>
      <p:sp>
        <p:nvSpPr>
          <p:cNvPr id="5" name="文本框 4">
            <a:extLst>
              <a:ext uri="{FF2B5EF4-FFF2-40B4-BE49-F238E27FC236}">
                <a16:creationId xmlns:a16="http://schemas.microsoft.com/office/drawing/2014/main" id="{4748B3C4-D8D0-463D-B5D9-3FFD94A7EC5D}"/>
              </a:ext>
            </a:extLst>
          </p:cNvPr>
          <p:cNvSpPr txBox="1"/>
          <p:nvPr/>
        </p:nvSpPr>
        <p:spPr>
          <a:xfrm>
            <a:off x="5796136" y="5110"/>
            <a:ext cx="3338286"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Servo</a:t>
            </a:r>
            <a:r>
              <a:rPr lang="zh-CN" altLang="en-US" sz="3200" b="1" dirty="0">
                <a:latin typeface="方正大黑简体" panose="03000509000000000000" charset="-122"/>
                <a:ea typeface="方正大黑简体" panose="03000509000000000000" charset="-122"/>
                <a:sym typeface="+mn-ea"/>
              </a:rPr>
              <a:t>库函数</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43760850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483924A5-B08A-40B5-B1E2-0E737989CAD6}"/>
              </a:ext>
            </a:extLst>
          </p:cNvPr>
          <p:cNvSpPr txBox="1"/>
          <p:nvPr/>
        </p:nvSpPr>
        <p:spPr>
          <a:xfrm>
            <a:off x="5796136" y="5110"/>
            <a:ext cx="3338286"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Servo</a:t>
            </a:r>
            <a:r>
              <a:rPr lang="zh-CN" altLang="en-US" sz="3200" b="1" dirty="0">
                <a:latin typeface="方正大黑简体" panose="03000509000000000000" charset="-122"/>
                <a:ea typeface="方正大黑简体" panose="03000509000000000000" charset="-122"/>
                <a:sym typeface="+mn-ea"/>
              </a:rPr>
              <a:t>库函数</a:t>
            </a:r>
            <a:endParaRPr lang="zh-CN" altLang="en-US" sz="32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2B09E918-AA40-4438-8D59-F62340E12A37}"/>
              </a:ext>
            </a:extLst>
          </p:cNvPr>
          <p:cNvSpPr txBox="1"/>
          <p:nvPr/>
        </p:nvSpPr>
        <p:spPr>
          <a:xfrm>
            <a:off x="827584" y="610603"/>
            <a:ext cx="7344816" cy="4308872"/>
          </a:xfrm>
          <a:prstGeom prst="rect">
            <a:avLst/>
          </a:prstGeom>
          <a:noFill/>
        </p:spPr>
        <p:txBody>
          <a:bodyPr wrap="square" rtlCol="0" anchor="t">
            <a:spAutoFit/>
          </a:bodyPr>
          <a:lstStyle/>
          <a:p>
            <a:r>
              <a:rPr lang="en-US" altLang="zh-CN" sz="2400" b="1" dirty="0" err="1">
                <a:solidFill>
                  <a:srgbClr val="FF0000"/>
                </a:solidFill>
              </a:rPr>
              <a:t>writeMicroseconds</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zh-CN" altLang="en-US" dirty="0"/>
              <a:t>         作用：向舵机写入一个微秒的值来控制舵机的轴。在一个标准舵机中，这将设置舵机齿轮的角度。在标准舵机中，参数设置为</a:t>
            </a:r>
            <a:r>
              <a:rPr lang="en-US" altLang="zh-CN" dirty="0"/>
              <a:t>1000</a:t>
            </a:r>
            <a:r>
              <a:rPr lang="zh-CN" altLang="en-US" dirty="0"/>
              <a:t>为完全逆时针方向，</a:t>
            </a:r>
            <a:r>
              <a:rPr lang="en-US" altLang="zh-CN" dirty="0"/>
              <a:t>2000</a:t>
            </a:r>
            <a:r>
              <a:rPr lang="zh-CN" altLang="en-US" dirty="0"/>
              <a:t>完全顺时针方向，</a:t>
            </a:r>
            <a:r>
              <a:rPr lang="en-US" altLang="zh-CN" dirty="0"/>
              <a:t>1500</a:t>
            </a:r>
            <a:r>
              <a:rPr lang="zh-CN" altLang="en-US" dirty="0"/>
              <a:t>为在中间。</a:t>
            </a:r>
            <a:endParaRPr lang="en-US" altLang="zh-CN" dirty="0"/>
          </a:p>
          <a:p>
            <a:r>
              <a:rPr lang="zh-CN" altLang="en-US" sz="1600" b="1" dirty="0">
                <a:solidFill>
                  <a:srgbClr val="FF0000"/>
                </a:solidFill>
              </a:rPr>
              <a:t>函数形式：</a:t>
            </a:r>
            <a:endParaRPr lang="en-US" altLang="zh-CN" sz="1600" b="1" dirty="0">
              <a:solidFill>
                <a:srgbClr val="FF0000"/>
              </a:solidFill>
            </a:endParaRPr>
          </a:p>
          <a:p>
            <a:r>
              <a:rPr lang="en-US" altLang="zh-CN" dirty="0"/>
              <a:t>          </a:t>
            </a:r>
            <a:r>
              <a:rPr lang="en-US" altLang="zh-CN" dirty="0" err="1"/>
              <a:t>servo.writeMicroseconds</a:t>
            </a:r>
            <a:r>
              <a:rPr lang="en-US" altLang="zh-CN" dirty="0"/>
              <a:t>(</a:t>
            </a:r>
            <a:r>
              <a:rPr lang="en-US" altLang="zh-CN" dirty="0" err="1"/>
              <a:t>uS</a:t>
            </a:r>
            <a:r>
              <a:rPr lang="en-US" altLang="zh-CN" dirty="0"/>
              <a:t>)</a:t>
            </a:r>
          </a:p>
          <a:p>
            <a:r>
              <a:rPr lang="zh-CN" altLang="en-US" b="1" dirty="0">
                <a:solidFill>
                  <a:srgbClr val="FF0000"/>
                </a:solidFill>
              </a:rPr>
              <a:t>函数参数：</a:t>
            </a:r>
            <a:endParaRPr lang="en-US" altLang="zh-CN" b="1" dirty="0">
              <a:solidFill>
                <a:srgbClr val="FF0000"/>
              </a:solidFill>
            </a:endParaRPr>
          </a:p>
          <a:p>
            <a:r>
              <a:rPr lang="en-US" altLang="zh-CN" dirty="0"/>
              <a:t>          servo</a:t>
            </a:r>
            <a:r>
              <a:rPr lang="zh-CN" altLang="en-US" dirty="0"/>
              <a:t>，一个类型为</a:t>
            </a:r>
            <a:r>
              <a:rPr lang="en-US" altLang="zh-CN" dirty="0"/>
              <a:t>servo</a:t>
            </a:r>
            <a:r>
              <a:rPr lang="zh-CN" altLang="en-US" dirty="0"/>
              <a:t>的变量</a:t>
            </a:r>
            <a:br>
              <a:rPr lang="zh-CN" altLang="en-US" dirty="0"/>
            </a:br>
            <a:r>
              <a:rPr lang="zh-CN" altLang="en-US" dirty="0"/>
              <a:t>          </a:t>
            </a:r>
            <a:r>
              <a:rPr lang="en-US" altLang="zh-CN" dirty="0" err="1"/>
              <a:t>uS</a:t>
            </a:r>
            <a:r>
              <a:rPr lang="en-US" altLang="zh-CN" dirty="0"/>
              <a:t>,</a:t>
            </a:r>
            <a:r>
              <a:rPr lang="zh-CN" altLang="en-US" dirty="0"/>
              <a:t>一个代表微秒值的整数参数</a:t>
            </a:r>
            <a:endParaRPr lang="en-US" altLang="zh-CN" dirty="0"/>
          </a:p>
          <a:p>
            <a:r>
              <a:rPr lang="zh-CN" altLang="en-US" b="1" dirty="0">
                <a:solidFill>
                  <a:srgbClr val="FF0000"/>
                </a:solidFill>
              </a:rPr>
              <a:t>注意：</a:t>
            </a:r>
            <a:endParaRPr lang="en-US" altLang="zh-CN" b="1" dirty="0">
              <a:solidFill>
                <a:srgbClr val="FF0000"/>
              </a:solidFill>
            </a:endParaRPr>
          </a:p>
          <a:p>
            <a:r>
              <a:rPr lang="zh-CN" altLang="en-US" dirty="0"/>
              <a:t>         一些生产厂商没有按照这个标准，以至于，舵机通常响应在</a:t>
            </a:r>
            <a:r>
              <a:rPr lang="en-US" altLang="zh-CN" dirty="0"/>
              <a:t>700</a:t>
            </a:r>
            <a:r>
              <a:rPr lang="zh-CN" altLang="en-US" dirty="0"/>
              <a:t>到</a:t>
            </a:r>
            <a:r>
              <a:rPr lang="en-US" altLang="zh-CN" dirty="0"/>
              <a:t>2300</a:t>
            </a:r>
            <a:r>
              <a:rPr lang="zh-CN" altLang="en-US" dirty="0"/>
              <a:t>之间的值。自由地增加终点值直到舵机不再增加它的范围。注意，让舵机旋转超过它的终点（通常会发出异常声响）是一个高电流状态，应该被避免。</a:t>
            </a:r>
            <a:br>
              <a:rPr lang="zh-CN" altLang="en-US" dirty="0"/>
            </a:br>
            <a:r>
              <a:rPr lang="zh-CN" altLang="en-US" dirty="0"/>
              <a:t>          连续旋转舵机对该函数的响应类似于</a:t>
            </a:r>
            <a:r>
              <a:rPr lang="en-US" altLang="zh-CN" dirty="0"/>
              <a:t>write()</a:t>
            </a:r>
            <a:r>
              <a:rPr lang="zh-CN" altLang="en-US" dirty="0"/>
              <a:t>函数</a:t>
            </a:r>
            <a:endParaRPr lang="en-US" altLang="zh-CN" b="1" dirty="0">
              <a:solidFill>
                <a:srgbClr val="FF0000"/>
              </a:solidFill>
            </a:endParaRPr>
          </a:p>
        </p:txBody>
      </p:sp>
      <p:sp>
        <p:nvSpPr>
          <p:cNvPr id="6" name="文本框 5">
            <a:extLst>
              <a:ext uri="{FF2B5EF4-FFF2-40B4-BE49-F238E27FC236}">
                <a16:creationId xmlns:a16="http://schemas.microsoft.com/office/drawing/2014/main" id="{9E86E711-5766-4F60-BD07-654290A5E3CA}"/>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45</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48290957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483924A5-B08A-40B5-B1E2-0E737989CAD6}"/>
              </a:ext>
            </a:extLst>
          </p:cNvPr>
          <p:cNvSpPr txBox="1"/>
          <p:nvPr/>
        </p:nvSpPr>
        <p:spPr>
          <a:xfrm>
            <a:off x="5796136" y="5110"/>
            <a:ext cx="3338286"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Servo</a:t>
            </a:r>
            <a:r>
              <a:rPr lang="zh-CN" altLang="en-US" sz="3200" b="1" dirty="0">
                <a:latin typeface="方正大黑简体" panose="03000509000000000000" charset="-122"/>
                <a:ea typeface="方正大黑简体" panose="03000509000000000000" charset="-122"/>
                <a:sym typeface="+mn-ea"/>
              </a:rPr>
              <a:t>库函数</a:t>
            </a:r>
            <a:endParaRPr lang="zh-CN" altLang="en-US" sz="32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0B1241BB-0C1F-416F-BB03-38679F4B3C0A}"/>
              </a:ext>
            </a:extLst>
          </p:cNvPr>
          <p:cNvSpPr txBox="1"/>
          <p:nvPr/>
        </p:nvSpPr>
        <p:spPr>
          <a:xfrm>
            <a:off x="287524" y="699542"/>
            <a:ext cx="8568952" cy="3323987"/>
          </a:xfrm>
          <a:prstGeom prst="rect">
            <a:avLst/>
          </a:prstGeom>
          <a:noFill/>
        </p:spPr>
        <p:txBody>
          <a:bodyPr wrap="square" rtlCol="0" anchor="t">
            <a:spAutoFit/>
          </a:bodyPr>
          <a:lstStyle/>
          <a:p>
            <a:r>
              <a:rPr lang="en-US" altLang="zh-CN" sz="2400" b="1" dirty="0">
                <a:solidFill>
                  <a:srgbClr val="FF0000"/>
                </a:solidFill>
              </a:rPr>
              <a:t>attached</a:t>
            </a:r>
            <a:r>
              <a:rPr lang="zh-CN" altLang="en-US" sz="2400" b="1" dirty="0">
                <a:solidFill>
                  <a:srgbClr val="FF0000"/>
                </a:solidFill>
              </a:rPr>
              <a:t>：</a:t>
            </a:r>
            <a:endParaRPr lang="en-US" altLang="zh-CN" sz="2400" b="1" dirty="0">
              <a:solidFill>
                <a:srgbClr val="FF0000"/>
              </a:solidFill>
            </a:endParaRPr>
          </a:p>
          <a:p>
            <a:r>
              <a:rPr lang="zh-CN" altLang="en-US" dirty="0"/>
              <a:t>         </a:t>
            </a:r>
            <a:r>
              <a:rPr lang="zh-CN" altLang="en-US" sz="1600" dirty="0"/>
              <a:t>作用：检查一个</a:t>
            </a:r>
            <a:r>
              <a:rPr lang="en-US" altLang="zh-CN" sz="1600" dirty="0"/>
              <a:t>servo</a:t>
            </a:r>
            <a:r>
              <a:rPr lang="zh-CN" altLang="en-US" sz="1600" dirty="0"/>
              <a:t>变量是否被附加到一个引脚。</a:t>
            </a:r>
            <a:endParaRPr lang="en-US" altLang="zh-CN" sz="1600" dirty="0"/>
          </a:p>
          <a:p>
            <a:r>
              <a:rPr lang="zh-CN" altLang="en-US" sz="1600" b="1" dirty="0">
                <a:solidFill>
                  <a:srgbClr val="FF0000"/>
                </a:solidFill>
              </a:rPr>
              <a:t>函数形式：</a:t>
            </a:r>
            <a:r>
              <a:rPr lang="en-US" altLang="zh-CN" sz="1600" dirty="0" err="1"/>
              <a:t>servo.attached</a:t>
            </a:r>
            <a:r>
              <a:rPr lang="en-US" altLang="zh-CN" sz="1600" dirty="0"/>
              <a:t>()</a:t>
            </a:r>
          </a:p>
          <a:p>
            <a:r>
              <a:rPr lang="zh-CN" altLang="en-US" sz="1600" b="1" dirty="0">
                <a:solidFill>
                  <a:srgbClr val="FF0000"/>
                </a:solidFill>
              </a:rPr>
              <a:t>函数参数：</a:t>
            </a:r>
            <a:r>
              <a:rPr lang="en-US" altLang="zh-CN" sz="1600" dirty="0"/>
              <a:t>servo</a:t>
            </a:r>
            <a:r>
              <a:rPr lang="zh-CN" altLang="en-US" sz="1600" dirty="0"/>
              <a:t>，一个类型为</a:t>
            </a:r>
            <a:r>
              <a:rPr lang="en-US" altLang="zh-CN" sz="1600" dirty="0"/>
              <a:t>servo</a:t>
            </a:r>
            <a:r>
              <a:rPr lang="zh-CN" altLang="en-US" sz="1600" dirty="0"/>
              <a:t>的变量</a:t>
            </a:r>
            <a:endParaRPr lang="en-US" altLang="zh-CN" sz="1600" dirty="0"/>
          </a:p>
          <a:p>
            <a:r>
              <a:rPr lang="zh-CN" altLang="en-US" sz="1600" b="1" dirty="0">
                <a:solidFill>
                  <a:srgbClr val="C00000"/>
                </a:solidFill>
              </a:rPr>
              <a:t>返回值</a:t>
            </a:r>
            <a:r>
              <a:rPr lang="zh-CN" altLang="en-US" sz="1600" dirty="0"/>
              <a:t>：返回</a:t>
            </a:r>
            <a:r>
              <a:rPr lang="en-US" altLang="zh-CN" sz="1600" dirty="0"/>
              <a:t>true</a:t>
            </a:r>
            <a:r>
              <a:rPr lang="zh-CN" altLang="en-US" sz="1600" dirty="0"/>
              <a:t>，如果被附加到一个引脚，反之返回</a:t>
            </a:r>
            <a:r>
              <a:rPr lang="en-US" altLang="zh-CN" sz="1600" dirty="0"/>
              <a:t>false</a:t>
            </a:r>
            <a:br>
              <a:rPr lang="zh-CN" altLang="en-US" sz="1600" dirty="0"/>
            </a:br>
            <a:endParaRPr lang="en-US" altLang="zh-CN" sz="1600" dirty="0"/>
          </a:p>
          <a:p>
            <a:endParaRPr lang="en-US" altLang="zh-CN" sz="1600" b="1" dirty="0">
              <a:solidFill>
                <a:srgbClr val="FF0000"/>
              </a:solidFill>
            </a:endParaRPr>
          </a:p>
          <a:p>
            <a:r>
              <a:rPr lang="en-US" altLang="zh-CN" sz="2400" b="1" dirty="0">
                <a:solidFill>
                  <a:srgbClr val="FF0000"/>
                </a:solidFill>
              </a:rPr>
              <a:t>detach()</a:t>
            </a:r>
            <a:r>
              <a:rPr lang="zh-CN" altLang="en-US" sz="2400" b="1" dirty="0">
                <a:solidFill>
                  <a:srgbClr val="FF0000"/>
                </a:solidFill>
              </a:rPr>
              <a:t>：</a:t>
            </a:r>
            <a:endParaRPr lang="en-US" altLang="zh-CN" sz="2400" b="1" dirty="0">
              <a:solidFill>
                <a:srgbClr val="FF0000"/>
              </a:solidFill>
            </a:endParaRPr>
          </a:p>
          <a:p>
            <a:r>
              <a:rPr lang="zh-CN" altLang="en-US" sz="1600" dirty="0"/>
              <a:t>          作用：将</a:t>
            </a:r>
            <a:r>
              <a:rPr lang="en-US" altLang="zh-CN" sz="1600" dirty="0"/>
              <a:t>servo</a:t>
            </a:r>
            <a:r>
              <a:rPr lang="zh-CN" altLang="en-US" sz="1600" dirty="0"/>
              <a:t>变量与引脚脱离，如果所有</a:t>
            </a:r>
            <a:r>
              <a:rPr lang="en-US" altLang="zh-CN" sz="1600" dirty="0"/>
              <a:t>servo</a:t>
            </a:r>
            <a:r>
              <a:rPr lang="zh-CN" altLang="en-US" sz="1600" dirty="0"/>
              <a:t>变量均被脱离，第</a:t>
            </a:r>
            <a:r>
              <a:rPr lang="en-US" altLang="zh-CN" sz="1600" dirty="0"/>
              <a:t>9</a:t>
            </a:r>
            <a:r>
              <a:rPr lang="zh-CN" altLang="en-US" sz="1600" dirty="0"/>
              <a:t>和第</a:t>
            </a:r>
            <a:r>
              <a:rPr lang="en-US" altLang="zh-CN" sz="1600" dirty="0"/>
              <a:t>10</a:t>
            </a:r>
            <a:r>
              <a:rPr lang="zh-CN" altLang="en-US" sz="1600" dirty="0"/>
              <a:t>教将可以用</a:t>
            </a:r>
            <a:r>
              <a:rPr lang="en-US" altLang="zh-CN" sz="1600" dirty="0" err="1"/>
              <a:t>analogWrite</a:t>
            </a:r>
            <a:r>
              <a:rPr lang="en-US" altLang="zh-CN" sz="1600" dirty="0"/>
              <a:t>()</a:t>
            </a:r>
            <a:r>
              <a:rPr lang="zh-CN" altLang="en-US" sz="1600" dirty="0"/>
              <a:t>函数进行</a:t>
            </a:r>
            <a:r>
              <a:rPr lang="en-US" altLang="zh-CN" sz="1600" dirty="0"/>
              <a:t>PWM</a:t>
            </a:r>
            <a:r>
              <a:rPr lang="zh-CN" altLang="en-US" sz="1600" dirty="0"/>
              <a:t>输出。</a:t>
            </a:r>
            <a:endParaRPr lang="en-US" altLang="zh-CN" sz="1600" dirty="0"/>
          </a:p>
          <a:p>
            <a:r>
              <a:rPr lang="zh-CN" altLang="en-US" sz="1600" b="1" dirty="0">
                <a:solidFill>
                  <a:srgbClr val="FF0000"/>
                </a:solidFill>
              </a:rPr>
              <a:t>函数形式：</a:t>
            </a:r>
            <a:r>
              <a:rPr lang="en-US" altLang="zh-CN" sz="1600" dirty="0" err="1"/>
              <a:t>servo.detach</a:t>
            </a:r>
            <a:r>
              <a:rPr lang="en-US" altLang="zh-CN" sz="1600" dirty="0"/>
              <a:t>()</a:t>
            </a:r>
            <a:br>
              <a:rPr lang="zh-CN" altLang="en-US" sz="1600" dirty="0"/>
            </a:br>
            <a:r>
              <a:rPr lang="zh-CN" altLang="en-US" sz="1600" b="1" dirty="0">
                <a:solidFill>
                  <a:srgbClr val="FF0000"/>
                </a:solidFill>
              </a:rPr>
              <a:t>函数参数：</a:t>
            </a:r>
            <a:r>
              <a:rPr lang="en-US" altLang="zh-CN" sz="1600" dirty="0"/>
              <a:t>servo</a:t>
            </a:r>
            <a:r>
              <a:rPr lang="zh-CN" altLang="en-US" sz="1600" dirty="0"/>
              <a:t>，一个类型为</a:t>
            </a:r>
            <a:r>
              <a:rPr lang="en-US" altLang="zh-CN" sz="1600" dirty="0"/>
              <a:t>servo</a:t>
            </a:r>
            <a:r>
              <a:rPr lang="zh-CN" altLang="en-US" sz="1600" dirty="0"/>
              <a:t>的变量</a:t>
            </a:r>
            <a:endParaRPr lang="en-US" altLang="zh-CN" sz="1600" b="1" dirty="0">
              <a:solidFill>
                <a:srgbClr val="FF0000"/>
              </a:solidFill>
            </a:endParaRPr>
          </a:p>
        </p:txBody>
      </p:sp>
    </p:spTree>
    <p:extLst>
      <p:ext uri="{BB962C8B-B14F-4D97-AF65-F5344CB8AC3E}">
        <p14:creationId xmlns:p14="http://schemas.microsoft.com/office/powerpoint/2010/main" val="346238820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F11F7626-4EB7-4AD5-824C-3008F36D139E}"/>
              </a:ext>
            </a:extLst>
          </p:cNvPr>
          <p:cNvSpPr txBox="1"/>
          <p:nvPr/>
        </p:nvSpPr>
        <p:spPr>
          <a:xfrm>
            <a:off x="5148064" y="87313"/>
            <a:ext cx="3995937"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第二种舵机控制的案例代码</a:t>
            </a:r>
            <a:endParaRPr lang="zh-CN" altLang="en-US" sz="2400" b="1" i="0" dirty="0">
              <a:latin typeface="方正大黑简体" panose="03000509000000000000" charset="-122"/>
              <a:ea typeface="方正大黑简体" panose="03000509000000000000" charset="-122"/>
              <a:sym typeface="+mn-ea"/>
            </a:endParaRPr>
          </a:p>
        </p:txBody>
      </p:sp>
      <p:sp>
        <p:nvSpPr>
          <p:cNvPr id="2" name="矩形 1">
            <a:extLst>
              <a:ext uri="{FF2B5EF4-FFF2-40B4-BE49-F238E27FC236}">
                <a16:creationId xmlns:a16="http://schemas.microsoft.com/office/drawing/2014/main" id="{F1F79B2D-E7E1-4D49-8DE8-B06598F1A143}"/>
              </a:ext>
            </a:extLst>
          </p:cNvPr>
          <p:cNvSpPr/>
          <p:nvPr/>
        </p:nvSpPr>
        <p:spPr>
          <a:xfrm>
            <a:off x="539552" y="519921"/>
            <a:ext cx="5598368" cy="4401205"/>
          </a:xfrm>
          <a:prstGeom prst="rect">
            <a:avLst/>
          </a:prstGeom>
        </p:spPr>
        <p:txBody>
          <a:bodyPr wrap="square">
            <a:spAutoFit/>
          </a:bodyPr>
          <a:lstStyle/>
          <a:p>
            <a:r>
              <a:rPr lang="zh-CN" altLang="en-US" sz="2000" dirty="0"/>
              <a:t># include "Servo.h" </a:t>
            </a:r>
          </a:p>
          <a:p>
            <a:r>
              <a:rPr lang="zh-CN" altLang="en-US" sz="2000" dirty="0"/>
              <a:t>Servo myservo;       </a:t>
            </a:r>
            <a:r>
              <a:rPr lang="en-US" altLang="zh-CN" sz="2000" dirty="0"/>
              <a:t>//</a:t>
            </a:r>
            <a:r>
              <a:rPr lang="zh-CN" altLang="en-US" sz="2000" dirty="0"/>
              <a:t>先定义自己的舵机的名称</a:t>
            </a:r>
          </a:p>
          <a:p>
            <a:r>
              <a:rPr lang="zh-CN" altLang="en-US" sz="2000" dirty="0"/>
              <a:t>void setup() </a:t>
            </a:r>
          </a:p>
          <a:p>
            <a:r>
              <a:rPr lang="zh-CN" altLang="en-US" sz="2000" dirty="0"/>
              <a:t>{</a:t>
            </a:r>
          </a:p>
          <a:p>
            <a:r>
              <a:rPr lang="zh-CN" altLang="en-US" sz="2000" dirty="0"/>
              <a:t>    myservo.attach(9);  </a:t>
            </a:r>
            <a:r>
              <a:rPr lang="en-US" altLang="zh-CN" sz="2000" dirty="0"/>
              <a:t>//</a:t>
            </a:r>
            <a:r>
              <a:rPr lang="zh-CN" altLang="en-US" sz="2000" dirty="0"/>
              <a:t>舵机控制脚的定义</a:t>
            </a:r>
          </a:p>
          <a:p>
            <a:r>
              <a:rPr lang="zh-CN" altLang="en-US" sz="2000" dirty="0"/>
              <a:t>}</a:t>
            </a:r>
          </a:p>
          <a:p>
            <a:endParaRPr lang="zh-CN" altLang="en-US" sz="2000" dirty="0"/>
          </a:p>
          <a:p>
            <a:r>
              <a:rPr lang="zh-CN" altLang="en-US" sz="2000" dirty="0"/>
              <a:t>void loop() </a:t>
            </a:r>
          </a:p>
          <a:p>
            <a:r>
              <a:rPr lang="zh-CN" altLang="en-US" sz="2000" dirty="0"/>
              <a:t>{</a:t>
            </a:r>
          </a:p>
          <a:p>
            <a:r>
              <a:rPr lang="zh-CN" altLang="en-US" sz="2000" dirty="0"/>
              <a:t>    myservo.write(0);           </a:t>
            </a:r>
            <a:r>
              <a:rPr lang="en-US" altLang="zh-CN" sz="2000" dirty="0"/>
              <a:t>//</a:t>
            </a:r>
            <a:r>
              <a:rPr lang="zh-CN" altLang="en-US" sz="2000" dirty="0"/>
              <a:t>舵机转到</a:t>
            </a:r>
            <a:r>
              <a:rPr lang="en-US" altLang="zh-CN" sz="2000" dirty="0"/>
              <a:t>0</a:t>
            </a:r>
            <a:r>
              <a:rPr lang="zh-CN" altLang="en-US" sz="2000" dirty="0"/>
              <a:t>度位</a:t>
            </a:r>
          </a:p>
          <a:p>
            <a:r>
              <a:rPr lang="zh-CN" altLang="en-US" sz="2000" dirty="0"/>
              <a:t>    delay(2000);    </a:t>
            </a:r>
          </a:p>
          <a:p>
            <a:r>
              <a:rPr lang="zh-CN" altLang="en-US" sz="2000" dirty="0"/>
              <a:t>    myservo.write(180);      </a:t>
            </a:r>
            <a:r>
              <a:rPr lang="en-US" altLang="zh-CN" sz="2000" dirty="0"/>
              <a:t>//</a:t>
            </a:r>
            <a:r>
              <a:rPr lang="zh-CN" altLang="en-US" sz="2000" dirty="0"/>
              <a:t>舵机转到</a:t>
            </a:r>
            <a:r>
              <a:rPr lang="en-US" altLang="zh-CN" sz="2000" dirty="0"/>
              <a:t>180</a:t>
            </a:r>
            <a:r>
              <a:rPr lang="zh-CN" altLang="en-US" sz="2000" dirty="0"/>
              <a:t>度位</a:t>
            </a:r>
          </a:p>
          <a:p>
            <a:r>
              <a:rPr lang="zh-CN" altLang="en-US" sz="2000" dirty="0"/>
              <a:t>    delay(2000);  </a:t>
            </a:r>
          </a:p>
          <a:p>
            <a:r>
              <a:rPr lang="zh-CN" altLang="en-US" sz="2000" dirty="0"/>
              <a:t>}</a:t>
            </a:r>
          </a:p>
        </p:txBody>
      </p:sp>
    </p:spTree>
    <p:extLst>
      <p:ext uri="{BB962C8B-B14F-4D97-AF65-F5344CB8AC3E}">
        <p14:creationId xmlns:p14="http://schemas.microsoft.com/office/powerpoint/2010/main" val="280855473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F2486F78-830D-463A-9D07-B8AA65513C96}"/>
              </a:ext>
            </a:extLst>
          </p:cNvPr>
          <p:cNvSpPr txBox="1"/>
          <p:nvPr/>
        </p:nvSpPr>
        <p:spPr>
          <a:xfrm>
            <a:off x="5364089" y="87313"/>
            <a:ext cx="3779912"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舵机案例的效果视频</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48C9BB10-299E-47A8-B9EF-4F65935FB232}"/>
              </a:ext>
            </a:extLst>
          </p:cNvPr>
          <p:cNvSpPr txBox="1"/>
          <p:nvPr/>
        </p:nvSpPr>
        <p:spPr>
          <a:xfrm>
            <a:off x="3599892" y="2067694"/>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Tree>
    <p:extLst>
      <p:ext uri="{BB962C8B-B14F-4D97-AF65-F5344CB8AC3E}">
        <p14:creationId xmlns:p14="http://schemas.microsoft.com/office/powerpoint/2010/main" val="131705445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60780D40-FEBA-42E2-9485-3D84E6A19407}"/>
              </a:ext>
            </a:extLst>
          </p:cNvPr>
          <p:cNvSpPr txBox="1"/>
          <p:nvPr/>
        </p:nvSpPr>
        <p:spPr>
          <a:xfrm>
            <a:off x="5364089" y="87313"/>
            <a:ext cx="3779912"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直流电机（行走电机）的介绍</a:t>
            </a:r>
            <a:endParaRPr lang="zh-CN" altLang="en-US" sz="2000" b="1" i="0" dirty="0">
              <a:latin typeface="方正大黑简体" panose="03000509000000000000" charset="-122"/>
              <a:ea typeface="方正大黑简体" panose="03000509000000000000" charset="-122"/>
              <a:sym typeface="+mn-ea"/>
            </a:endParaRPr>
          </a:p>
        </p:txBody>
      </p:sp>
      <p:pic>
        <p:nvPicPr>
          <p:cNvPr id="2" name="图片 1">
            <a:extLst>
              <a:ext uri="{FF2B5EF4-FFF2-40B4-BE49-F238E27FC236}">
                <a16:creationId xmlns:a16="http://schemas.microsoft.com/office/drawing/2014/main" id="{73F7AB2D-8DF8-4DB0-8D79-33C9CA18C578}"/>
              </a:ext>
            </a:extLst>
          </p:cNvPr>
          <p:cNvPicPr>
            <a:picLocks noChangeAspect="1"/>
          </p:cNvPicPr>
          <p:nvPr/>
        </p:nvPicPr>
        <p:blipFill>
          <a:blip r:embed="rId4"/>
          <a:stretch>
            <a:fillRect/>
          </a:stretch>
        </p:blipFill>
        <p:spPr>
          <a:xfrm>
            <a:off x="4067944" y="1337128"/>
            <a:ext cx="4938486" cy="2469243"/>
          </a:xfrm>
          <a:prstGeom prst="rect">
            <a:avLst/>
          </a:prstGeom>
        </p:spPr>
      </p:pic>
      <p:pic>
        <p:nvPicPr>
          <p:cNvPr id="4" name="图片 3">
            <a:extLst>
              <a:ext uri="{FF2B5EF4-FFF2-40B4-BE49-F238E27FC236}">
                <a16:creationId xmlns:a16="http://schemas.microsoft.com/office/drawing/2014/main" id="{7985210C-1A19-4711-86BD-DC235E144893}"/>
              </a:ext>
            </a:extLst>
          </p:cNvPr>
          <p:cNvPicPr>
            <a:picLocks noChangeAspect="1"/>
          </p:cNvPicPr>
          <p:nvPr/>
        </p:nvPicPr>
        <p:blipFill>
          <a:blip r:embed="rId5"/>
          <a:stretch>
            <a:fillRect/>
          </a:stretch>
        </p:blipFill>
        <p:spPr>
          <a:xfrm>
            <a:off x="417284" y="771550"/>
            <a:ext cx="3495675" cy="3876675"/>
          </a:xfrm>
          <a:prstGeom prst="rect">
            <a:avLst/>
          </a:prstGeom>
        </p:spPr>
      </p:pic>
    </p:spTree>
    <p:extLst>
      <p:ext uri="{BB962C8B-B14F-4D97-AF65-F5344CB8AC3E}">
        <p14:creationId xmlns:p14="http://schemas.microsoft.com/office/powerpoint/2010/main" val="360772183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486202E2-A7F5-4FA4-A71A-479164B5B7BD}"/>
              </a:ext>
            </a:extLst>
          </p:cNvPr>
          <p:cNvSpPr txBox="1"/>
          <p:nvPr/>
        </p:nvSpPr>
        <p:spPr>
          <a:xfrm>
            <a:off x="5004048" y="4475"/>
            <a:ext cx="4076199"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Leonardo</a:t>
            </a:r>
            <a:endParaRPr lang="zh-CN" altLang="en-US" sz="3200" b="1" i="0" dirty="0">
              <a:latin typeface="方正大黑简体" panose="03000509000000000000" charset="-122"/>
              <a:ea typeface="方正大黑简体" panose="03000509000000000000" charset="-122"/>
              <a:sym typeface="+mn-ea"/>
            </a:endParaRPr>
          </a:p>
        </p:txBody>
      </p:sp>
      <p:pic>
        <p:nvPicPr>
          <p:cNvPr id="2" name="图片 1">
            <a:extLst>
              <a:ext uri="{FF2B5EF4-FFF2-40B4-BE49-F238E27FC236}">
                <a16:creationId xmlns:a16="http://schemas.microsoft.com/office/drawing/2014/main" id="{07E7C4E2-9313-4C47-8FE4-31893D74CDE1}"/>
              </a:ext>
            </a:extLst>
          </p:cNvPr>
          <p:cNvPicPr>
            <a:picLocks noChangeAspect="1"/>
          </p:cNvPicPr>
          <p:nvPr/>
        </p:nvPicPr>
        <p:blipFill>
          <a:blip r:embed="rId4"/>
          <a:stretch>
            <a:fillRect/>
          </a:stretch>
        </p:blipFill>
        <p:spPr>
          <a:xfrm>
            <a:off x="611560" y="700007"/>
            <a:ext cx="3240360" cy="2498408"/>
          </a:xfrm>
          <a:prstGeom prst="rect">
            <a:avLst/>
          </a:prstGeom>
        </p:spPr>
      </p:pic>
      <p:sp>
        <p:nvSpPr>
          <p:cNvPr id="5" name="文本框 4">
            <a:extLst>
              <a:ext uri="{FF2B5EF4-FFF2-40B4-BE49-F238E27FC236}">
                <a16:creationId xmlns:a16="http://schemas.microsoft.com/office/drawing/2014/main" id="{6F54D258-2C75-497B-B0B2-9F31ABD09A59}"/>
              </a:ext>
            </a:extLst>
          </p:cNvPr>
          <p:cNvSpPr txBox="1"/>
          <p:nvPr/>
        </p:nvSpPr>
        <p:spPr>
          <a:xfrm>
            <a:off x="3995936" y="4681468"/>
            <a:ext cx="5084311" cy="338554"/>
          </a:xfrm>
          <a:prstGeom prst="rect">
            <a:avLst/>
          </a:prstGeom>
          <a:noFill/>
        </p:spPr>
        <p:txBody>
          <a:bodyPr wrap="square" rtlCol="0" anchor="t">
            <a:spAutoFit/>
          </a:bodyPr>
          <a:lstStyle/>
          <a:p>
            <a:r>
              <a:rPr lang="zh-CN" altLang="en-US" sz="1600" b="1" dirty="0">
                <a:latin typeface="方正大黑简体" panose="03000509000000000000" charset="-122"/>
                <a:ea typeface="方正大黑简体" panose="03000509000000000000" charset="-122"/>
                <a:sym typeface="+mn-ea"/>
              </a:rPr>
              <a:t>“</a:t>
            </a:r>
            <a:r>
              <a:rPr lang="en-US" altLang="zh-CN" sz="1600" b="1" dirty="0">
                <a:latin typeface="方正大黑简体" panose="03000509000000000000" charset="-122"/>
                <a:ea typeface="方正大黑简体" panose="03000509000000000000" charset="-122"/>
                <a:sym typeface="+mn-ea"/>
              </a:rPr>
              <a:t>Leonardo</a:t>
            </a:r>
            <a:r>
              <a:rPr lang="zh-CN" altLang="en-US" sz="1600" b="1" dirty="0">
                <a:latin typeface="方正大黑简体" panose="03000509000000000000" charset="-122"/>
                <a:ea typeface="方正大黑简体" panose="03000509000000000000" charset="-122"/>
                <a:sym typeface="+mn-ea"/>
              </a:rPr>
              <a:t>”板，便宜一点，适合做模拟键盘鼠标</a:t>
            </a:r>
            <a:endParaRPr lang="zh-CN" altLang="en-US" sz="16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2AF0B45B-C6B7-4474-924B-6F3D23D1C4A2}"/>
              </a:ext>
            </a:extLst>
          </p:cNvPr>
          <p:cNvPicPr>
            <a:picLocks noChangeAspect="1"/>
          </p:cNvPicPr>
          <p:nvPr/>
        </p:nvPicPr>
        <p:blipFill>
          <a:blip r:embed="rId5"/>
          <a:stretch>
            <a:fillRect/>
          </a:stretch>
        </p:blipFill>
        <p:spPr>
          <a:xfrm>
            <a:off x="755576" y="3147814"/>
            <a:ext cx="3012891" cy="1687509"/>
          </a:xfrm>
          <a:prstGeom prst="rect">
            <a:avLst/>
          </a:prstGeom>
        </p:spPr>
      </p:pic>
      <p:pic>
        <p:nvPicPr>
          <p:cNvPr id="6" name="图片 5">
            <a:extLst>
              <a:ext uri="{FF2B5EF4-FFF2-40B4-BE49-F238E27FC236}">
                <a16:creationId xmlns:a16="http://schemas.microsoft.com/office/drawing/2014/main" id="{1A97B3D7-D3B3-48AB-B4B0-96EB89713101}"/>
              </a:ext>
            </a:extLst>
          </p:cNvPr>
          <p:cNvPicPr>
            <a:picLocks noChangeAspect="1"/>
          </p:cNvPicPr>
          <p:nvPr/>
        </p:nvPicPr>
        <p:blipFill>
          <a:blip r:embed="rId6"/>
          <a:stretch>
            <a:fillRect/>
          </a:stretch>
        </p:blipFill>
        <p:spPr>
          <a:xfrm>
            <a:off x="5139928" y="848981"/>
            <a:ext cx="2888456" cy="3738993"/>
          </a:xfrm>
          <a:prstGeom prst="rect">
            <a:avLst/>
          </a:prstGeom>
        </p:spPr>
      </p:pic>
    </p:spTree>
    <p:extLst>
      <p:ext uri="{BB962C8B-B14F-4D97-AF65-F5344CB8AC3E}">
        <p14:creationId xmlns:p14="http://schemas.microsoft.com/office/powerpoint/2010/main" val="20532131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pic>
        <p:nvPicPr>
          <p:cNvPr id="2" name="图片 1">
            <a:extLst>
              <a:ext uri="{FF2B5EF4-FFF2-40B4-BE49-F238E27FC236}">
                <a16:creationId xmlns:a16="http://schemas.microsoft.com/office/drawing/2014/main" id="{7CD59657-7343-4415-8DA1-C5697DCF375E}"/>
              </a:ext>
            </a:extLst>
          </p:cNvPr>
          <p:cNvPicPr>
            <a:picLocks noChangeAspect="1"/>
          </p:cNvPicPr>
          <p:nvPr/>
        </p:nvPicPr>
        <p:blipFill>
          <a:blip r:embed="rId4"/>
          <a:stretch>
            <a:fillRect/>
          </a:stretch>
        </p:blipFill>
        <p:spPr>
          <a:xfrm>
            <a:off x="1547664" y="627534"/>
            <a:ext cx="6240623" cy="4313936"/>
          </a:xfrm>
          <a:prstGeom prst="rect">
            <a:avLst/>
          </a:prstGeom>
        </p:spPr>
      </p:pic>
      <p:sp>
        <p:nvSpPr>
          <p:cNvPr id="4" name="文本框 3">
            <a:extLst>
              <a:ext uri="{FF2B5EF4-FFF2-40B4-BE49-F238E27FC236}">
                <a16:creationId xmlns:a16="http://schemas.microsoft.com/office/drawing/2014/main" id="{D0C4489F-478F-4995-AECF-6AA6893A0139}"/>
              </a:ext>
            </a:extLst>
          </p:cNvPr>
          <p:cNvSpPr txBox="1"/>
          <p:nvPr/>
        </p:nvSpPr>
        <p:spPr>
          <a:xfrm>
            <a:off x="5364089" y="87313"/>
            <a:ext cx="3779912"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直流电机（行走电机）的介绍</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76F0F8CB-7329-473C-993A-554BF81FB98D}"/>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50</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232966056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3E4E1579-3996-4DC1-B084-382EE5F48462}"/>
              </a:ext>
            </a:extLst>
          </p:cNvPr>
          <p:cNvSpPr txBox="1"/>
          <p:nvPr/>
        </p:nvSpPr>
        <p:spPr>
          <a:xfrm>
            <a:off x="3779912" y="87313"/>
            <a:ext cx="5364089"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直流电机控制的案例代码</a:t>
            </a:r>
            <a:r>
              <a:rPr lang="en-US" altLang="zh-CN" sz="2400" b="1" dirty="0">
                <a:latin typeface="方正大黑简体" panose="03000509000000000000" charset="-122"/>
                <a:ea typeface="方正大黑简体" panose="03000509000000000000" charset="-122"/>
                <a:sym typeface="+mn-ea"/>
              </a:rPr>
              <a:t>(</a:t>
            </a:r>
            <a:r>
              <a:rPr lang="zh-CN" altLang="en-US" sz="2400" b="1" dirty="0">
                <a:latin typeface="方正大黑简体" panose="03000509000000000000" charset="-122"/>
                <a:ea typeface="方正大黑简体" panose="03000509000000000000" charset="-122"/>
                <a:sym typeface="+mn-ea"/>
              </a:rPr>
              <a:t>不用</a:t>
            </a:r>
            <a:r>
              <a:rPr lang="en-US" altLang="zh-CN" sz="2400" b="1" dirty="0">
                <a:latin typeface="方正大黑简体" panose="03000509000000000000" charset="-122"/>
                <a:ea typeface="方正大黑简体" panose="03000509000000000000" charset="-122"/>
                <a:sym typeface="+mn-ea"/>
              </a:rPr>
              <a:t>PWM)</a:t>
            </a:r>
            <a:endParaRPr lang="zh-CN" altLang="en-US" sz="2400" b="1" i="0" dirty="0">
              <a:latin typeface="方正大黑简体" panose="03000509000000000000" charset="-122"/>
              <a:ea typeface="方正大黑简体" panose="03000509000000000000" charset="-122"/>
              <a:sym typeface="+mn-ea"/>
            </a:endParaRPr>
          </a:p>
        </p:txBody>
      </p:sp>
      <p:sp>
        <p:nvSpPr>
          <p:cNvPr id="2" name="矩形 1">
            <a:extLst>
              <a:ext uri="{FF2B5EF4-FFF2-40B4-BE49-F238E27FC236}">
                <a16:creationId xmlns:a16="http://schemas.microsoft.com/office/drawing/2014/main" id="{EB6AE87C-8590-485C-B9FA-76750B7CB494}"/>
              </a:ext>
            </a:extLst>
          </p:cNvPr>
          <p:cNvSpPr/>
          <p:nvPr/>
        </p:nvSpPr>
        <p:spPr>
          <a:xfrm>
            <a:off x="323528" y="699542"/>
            <a:ext cx="9270776" cy="4524315"/>
          </a:xfrm>
          <a:prstGeom prst="rect">
            <a:avLst/>
          </a:prstGeom>
        </p:spPr>
        <p:txBody>
          <a:bodyPr wrap="square">
            <a:spAutoFit/>
          </a:bodyPr>
          <a:lstStyle/>
          <a:p>
            <a:r>
              <a:rPr lang="zh-CN" altLang="en-US" sz="1600" dirty="0"/>
              <a:t>//#include &lt;Servo.h&gt; </a:t>
            </a:r>
          </a:p>
          <a:p>
            <a:r>
              <a:rPr lang="zh-CN" altLang="en-US" sz="1600" dirty="0"/>
              <a:t>int motor</a:t>
            </a:r>
            <a:r>
              <a:rPr lang="en-US" altLang="zh-CN" sz="1600" dirty="0"/>
              <a:t>1_1 </a:t>
            </a:r>
            <a:r>
              <a:rPr lang="zh-CN" altLang="en-US" sz="1600" dirty="0"/>
              <a:t>=</a:t>
            </a:r>
            <a:r>
              <a:rPr lang="en-US" altLang="zh-CN" sz="1600" dirty="0"/>
              <a:t>10</a:t>
            </a:r>
            <a:r>
              <a:rPr lang="zh-CN" altLang="en-US" sz="1600" dirty="0"/>
              <a:t>;               //直流电机接口(IN1)</a:t>
            </a:r>
          </a:p>
          <a:p>
            <a:r>
              <a:rPr lang="zh-CN" altLang="en-US" sz="1600" dirty="0"/>
              <a:t>int motor</a:t>
            </a:r>
            <a:r>
              <a:rPr lang="en-US" altLang="zh-CN" sz="1600" dirty="0"/>
              <a:t>1_2 </a:t>
            </a:r>
            <a:r>
              <a:rPr lang="zh-CN" altLang="en-US" sz="1600" dirty="0"/>
              <a:t>=</a:t>
            </a:r>
            <a:r>
              <a:rPr lang="en-US" altLang="zh-CN" sz="1600" dirty="0"/>
              <a:t>11</a:t>
            </a:r>
            <a:r>
              <a:rPr lang="zh-CN" altLang="en-US" sz="1600" dirty="0"/>
              <a:t>  ;            //直流电机接口(IN2)</a:t>
            </a:r>
          </a:p>
          <a:p>
            <a:r>
              <a:rPr lang="zh-CN" altLang="en-US" sz="1600" dirty="0"/>
              <a:t>void setup()</a:t>
            </a:r>
          </a:p>
          <a:p>
            <a:r>
              <a:rPr lang="zh-CN" altLang="en-US" sz="1600" dirty="0"/>
              <a:t>{</a:t>
            </a:r>
          </a:p>
          <a:p>
            <a:r>
              <a:rPr lang="zh-CN" altLang="en-US" sz="1600" dirty="0"/>
              <a:t>  pinMode(motor</a:t>
            </a:r>
            <a:r>
              <a:rPr lang="en-US" altLang="zh-CN" sz="1600" dirty="0"/>
              <a:t>1_1 </a:t>
            </a:r>
            <a:r>
              <a:rPr lang="zh-CN" altLang="en-US" sz="1600" dirty="0"/>
              <a:t>,OUTPUT);         // PIN </a:t>
            </a:r>
            <a:r>
              <a:rPr lang="en-US" altLang="zh-CN" sz="1600" dirty="0"/>
              <a:t>10</a:t>
            </a:r>
            <a:r>
              <a:rPr lang="zh-CN" altLang="en-US" sz="1600" dirty="0"/>
              <a:t> </a:t>
            </a:r>
            <a:endParaRPr lang="en-US" altLang="zh-CN" sz="1600" dirty="0"/>
          </a:p>
          <a:p>
            <a:r>
              <a:rPr lang="en-US" altLang="zh-CN" sz="1600" dirty="0"/>
              <a:t>  </a:t>
            </a:r>
            <a:r>
              <a:rPr lang="zh-CN" altLang="en-US" sz="1600" dirty="0"/>
              <a:t>pinMode(motor</a:t>
            </a:r>
            <a:r>
              <a:rPr lang="en-US" altLang="zh-CN" sz="1600" dirty="0"/>
              <a:t>1_2</a:t>
            </a:r>
            <a:r>
              <a:rPr lang="zh-CN" altLang="en-US" sz="1600" dirty="0"/>
              <a:t>,OUTPUT);         // PIN </a:t>
            </a:r>
            <a:r>
              <a:rPr lang="en-US" altLang="zh-CN" sz="1600" dirty="0"/>
              <a:t>11</a:t>
            </a:r>
            <a:r>
              <a:rPr lang="zh-CN" altLang="en-US" sz="1600" dirty="0"/>
              <a:t>    </a:t>
            </a:r>
          </a:p>
          <a:p>
            <a:r>
              <a:rPr lang="zh-CN" altLang="en-US" sz="1600" dirty="0"/>
              <a:t>}</a:t>
            </a:r>
            <a:endParaRPr lang="en-US" altLang="zh-CN" sz="1600" dirty="0"/>
          </a:p>
          <a:p>
            <a:r>
              <a:rPr lang="zh-CN" altLang="en-US" sz="1600" dirty="0"/>
              <a:t>void run(int time)     // 前进</a:t>
            </a:r>
          </a:p>
          <a:p>
            <a:r>
              <a:rPr lang="zh-CN" altLang="en-US" sz="1600" dirty="0"/>
              <a:t>{</a:t>
            </a:r>
          </a:p>
          <a:p>
            <a:r>
              <a:rPr lang="zh-CN" altLang="en-US" sz="1600" dirty="0"/>
              <a:t>  digitalWrite(motor</a:t>
            </a:r>
            <a:r>
              <a:rPr lang="en-US" altLang="zh-CN" sz="1600" dirty="0"/>
              <a:t>1_1 </a:t>
            </a:r>
            <a:r>
              <a:rPr lang="zh-CN" altLang="en-US" sz="1600" dirty="0"/>
              <a:t>,HIGH);            // 右电机前进</a:t>
            </a:r>
          </a:p>
          <a:p>
            <a:r>
              <a:rPr lang="zh-CN" altLang="en-US" sz="1600" dirty="0"/>
              <a:t>  digitalWrite(motor</a:t>
            </a:r>
            <a:r>
              <a:rPr lang="en-US" altLang="zh-CN" sz="1600" dirty="0"/>
              <a:t>1_2</a:t>
            </a:r>
            <a:r>
              <a:rPr lang="zh-CN" altLang="en-US" sz="1600" dirty="0"/>
              <a:t>,LOW); </a:t>
            </a:r>
            <a:endParaRPr lang="en-US" altLang="zh-CN" sz="1600" dirty="0"/>
          </a:p>
          <a:p>
            <a:r>
              <a:rPr lang="zh-CN" altLang="en-US" sz="1600" dirty="0"/>
              <a:t>  </a:t>
            </a:r>
            <a:r>
              <a:rPr lang="en-US" altLang="zh-CN" sz="1600" dirty="0"/>
              <a:t>//</a:t>
            </a:r>
            <a:r>
              <a:rPr lang="zh-CN" altLang="en-US" sz="1600" dirty="0"/>
              <a:t>digitalWrite(motor</a:t>
            </a:r>
            <a:r>
              <a:rPr lang="en-US" altLang="zh-CN" sz="1600" dirty="0"/>
              <a:t>1_1 </a:t>
            </a:r>
            <a:r>
              <a:rPr lang="zh-CN" altLang="en-US" sz="1600" dirty="0"/>
              <a:t>, LOW);         // 右电机后进</a:t>
            </a:r>
          </a:p>
          <a:p>
            <a:r>
              <a:rPr lang="zh-CN" altLang="en-US" sz="1600" dirty="0"/>
              <a:t>  </a:t>
            </a:r>
            <a:r>
              <a:rPr lang="en-US" altLang="zh-CN" sz="1600" dirty="0"/>
              <a:t>//</a:t>
            </a:r>
            <a:r>
              <a:rPr lang="zh-CN" altLang="en-US" sz="1600" dirty="0"/>
              <a:t>digitalWrite(motor</a:t>
            </a:r>
            <a:r>
              <a:rPr lang="en-US" altLang="zh-CN" sz="1600" dirty="0"/>
              <a:t>1_2</a:t>
            </a:r>
            <a:r>
              <a:rPr lang="zh-CN" altLang="en-US" sz="1600" dirty="0"/>
              <a:t>, HIGH);  </a:t>
            </a:r>
          </a:p>
          <a:p>
            <a:r>
              <a:rPr lang="zh-CN" altLang="en-US" sz="1600" dirty="0"/>
              <a:t>void loop()</a:t>
            </a:r>
          </a:p>
          <a:p>
            <a:r>
              <a:rPr lang="zh-CN" altLang="en-US" sz="1600" dirty="0"/>
              <a:t>{</a:t>
            </a:r>
          </a:p>
          <a:p>
            <a:r>
              <a:rPr lang="zh-CN" altLang="en-US" sz="1600" dirty="0"/>
              <a:t>    run(10); 	</a:t>
            </a:r>
          </a:p>
          <a:p>
            <a:r>
              <a:rPr lang="zh-CN" altLang="en-US" sz="1600" dirty="0"/>
              <a:t>}</a:t>
            </a:r>
          </a:p>
        </p:txBody>
      </p:sp>
    </p:spTree>
    <p:extLst>
      <p:ext uri="{BB962C8B-B14F-4D97-AF65-F5344CB8AC3E}">
        <p14:creationId xmlns:p14="http://schemas.microsoft.com/office/powerpoint/2010/main" val="403444644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矩形 2">
            <a:extLst>
              <a:ext uri="{FF2B5EF4-FFF2-40B4-BE49-F238E27FC236}">
                <a16:creationId xmlns:a16="http://schemas.microsoft.com/office/drawing/2014/main" id="{83E9D1C2-87BA-4936-A675-9C1D7DE83889}"/>
              </a:ext>
            </a:extLst>
          </p:cNvPr>
          <p:cNvSpPr/>
          <p:nvPr/>
        </p:nvSpPr>
        <p:spPr>
          <a:xfrm>
            <a:off x="386495" y="771550"/>
            <a:ext cx="7110536" cy="4031873"/>
          </a:xfrm>
          <a:prstGeom prst="rect">
            <a:avLst/>
          </a:prstGeom>
        </p:spPr>
        <p:txBody>
          <a:bodyPr wrap="square">
            <a:spAutoFit/>
          </a:bodyPr>
          <a:lstStyle/>
          <a:p>
            <a:r>
              <a:rPr lang="zh-CN" altLang="en-US" sz="1600" dirty="0"/>
              <a:t>int motor1_1 =10;               //直流电机接口(IN1)</a:t>
            </a:r>
          </a:p>
          <a:p>
            <a:r>
              <a:rPr lang="zh-CN" altLang="en-US" sz="1600" dirty="0"/>
              <a:t>int motor1_2 =11 ;             //直流电机接口(IN2)</a:t>
            </a:r>
          </a:p>
          <a:p>
            <a:r>
              <a:rPr lang="zh-CN" altLang="en-US" sz="1600" dirty="0"/>
              <a:t>void setup()</a:t>
            </a:r>
          </a:p>
          <a:p>
            <a:r>
              <a:rPr lang="zh-CN" altLang="en-US" sz="1600" dirty="0"/>
              <a:t>{</a:t>
            </a:r>
          </a:p>
          <a:p>
            <a:r>
              <a:rPr lang="zh-CN" altLang="en-US" sz="1600" dirty="0"/>
              <a:t>  pinMode(motor1_1 ,OUTPUT);         // PIN10 </a:t>
            </a:r>
          </a:p>
          <a:p>
            <a:r>
              <a:rPr lang="zh-CN" altLang="en-US" sz="1600" dirty="0"/>
              <a:t>  pinMode(motor1_2,OUTPUT);         // PIN 11 </a:t>
            </a:r>
          </a:p>
          <a:p>
            <a:r>
              <a:rPr lang="zh-CN" altLang="en-US" sz="1600" dirty="0"/>
              <a:t>}</a:t>
            </a:r>
          </a:p>
          <a:p>
            <a:r>
              <a:rPr lang="zh-CN" altLang="en-US" sz="1600" dirty="0"/>
              <a:t>void run(int time)     // 前进</a:t>
            </a:r>
          </a:p>
          <a:p>
            <a:r>
              <a:rPr lang="zh-CN" altLang="en-US" sz="1600" dirty="0"/>
              <a:t>{</a:t>
            </a:r>
          </a:p>
          <a:p>
            <a:r>
              <a:rPr lang="zh-CN" altLang="en-US" sz="1600" dirty="0"/>
              <a:t>    analogWrite(motor1_1 ,130);//PWM比例0~255调速，左右轮差异略增减</a:t>
            </a:r>
          </a:p>
          <a:p>
            <a:r>
              <a:rPr lang="zh-CN" altLang="en-US" sz="1600" dirty="0"/>
              <a:t>    analogWrite(motor1_2,0);</a:t>
            </a:r>
          </a:p>
          <a:p>
            <a:r>
              <a:rPr lang="zh-CN" altLang="en-US" sz="1600" dirty="0"/>
              <a:t>}</a:t>
            </a:r>
          </a:p>
          <a:p>
            <a:r>
              <a:rPr lang="zh-CN" altLang="en-US" sz="1600" dirty="0"/>
              <a:t>void loop()</a:t>
            </a:r>
          </a:p>
          <a:p>
            <a:r>
              <a:rPr lang="zh-CN" altLang="en-US" sz="1600" dirty="0"/>
              <a:t>{</a:t>
            </a:r>
          </a:p>
          <a:p>
            <a:r>
              <a:rPr lang="zh-CN" altLang="en-US" sz="1600" dirty="0"/>
              <a:t>  </a:t>
            </a:r>
            <a:r>
              <a:rPr lang="en-US" altLang="zh-CN" sz="1600" dirty="0"/>
              <a:t>   </a:t>
            </a:r>
            <a:r>
              <a:rPr lang="zh-CN" altLang="en-US" sz="1600" dirty="0"/>
              <a:t>run(10);        //前进  </a:t>
            </a:r>
          </a:p>
          <a:p>
            <a:r>
              <a:rPr lang="zh-CN" altLang="en-US" sz="1600" dirty="0"/>
              <a:t>}</a:t>
            </a:r>
          </a:p>
        </p:txBody>
      </p:sp>
      <p:sp>
        <p:nvSpPr>
          <p:cNvPr id="5" name="文本框 4">
            <a:extLst>
              <a:ext uri="{FF2B5EF4-FFF2-40B4-BE49-F238E27FC236}">
                <a16:creationId xmlns:a16="http://schemas.microsoft.com/office/drawing/2014/main" id="{3A98962F-C4CB-4006-B07B-064EC0F3D3B3}"/>
              </a:ext>
            </a:extLst>
          </p:cNvPr>
          <p:cNvSpPr txBox="1"/>
          <p:nvPr/>
        </p:nvSpPr>
        <p:spPr>
          <a:xfrm>
            <a:off x="3941763" y="87313"/>
            <a:ext cx="5202238" cy="461665"/>
          </a:xfrm>
          <a:prstGeom prst="rect">
            <a:avLst/>
          </a:prstGeom>
          <a:noFill/>
        </p:spPr>
        <p:txBody>
          <a:bodyPr wrap="square" rtlCol="0" anchor="t">
            <a:spAutoFit/>
          </a:bodyPr>
          <a:lstStyle/>
          <a:p>
            <a:pPr algn="ctr"/>
            <a:r>
              <a:rPr lang="zh-CN" altLang="en-US" sz="2400" b="1" dirty="0">
                <a:latin typeface="方正大黑简体" panose="03000509000000000000" charset="-122"/>
                <a:ea typeface="方正大黑简体" panose="03000509000000000000" charset="-122"/>
                <a:sym typeface="+mn-ea"/>
              </a:rPr>
              <a:t>直流电机控制的案例代码</a:t>
            </a:r>
            <a:r>
              <a:rPr lang="en-US" altLang="zh-CN" sz="2400" b="1" dirty="0">
                <a:latin typeface="方正大黑简体" panose="03000509000000000000" charset="-122"/>
                <a:ea typeface="方正大黑简体" panose="03000509000000000000" charset="-122"/>
                <a:sym typeface="+mn-ea"/>
              </a:rPr>
              <a:t>(</a:t>
            </a:r>
            <a:r>
              <a:rPr lang="zh-CN" altLang="en-US" sz="2400" b="1" dirty="0">
                <a:latin typeface="方正大黑简体" panose="03000509000000000000" charset="-122"/>
                <a:ea typeface="方正大黑简体" panose="03000509000000000000" charset="-122"/>
                <a:sym typeface="+mn-ea"/>
              </a:rPr>
              <a:t>用</a:t>
            </a:r>
            <a:r>
              <a:rPr lang="en-US" altLang="zh-CN" sz="2400" b="1" dirty="0">
                <a:latin typeface="方正大黑简体" panose="03000509000000000000" charset="-122"/>
                <a:ea typeface="方正大黑简体" panose="03000509000000000000" charset="-122"/>
                <a:sym typeface="+mn-ea"/>
              </a:rPr>
              <a:t>PWM)</a:t>
            </a:r>
            <a:endParaRPr lang="zh-CN" altLang="en-US" sz="24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114450426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F2486F78-830D-463A-9D07-B8AA65513C96}"/>
              </a:ext>
            </a:extLst>
          </p:cNvPr>
          <p:cNvSpPr txBox="1"/>
          <p:nvPr/>
        </p:nvSpPr>
        <p:spPr>
          <a:xfrm>
            <a:off x="5364089" y="87313"/>
            <a:ext cx="3779912" cy="400110"/>
          </a:xfrm>
          <a:prstGeom prst="rect">
            <a:avLst/>
          </a:prstGeom>
          <a:noFill/>
        </p:spPr>
        <p:txBody>
          <a:bodyPr wrap="square" rtlCol="0" anchor="t">
            <a:spAutoFit/>
          </a:bodyPr>
          <a:lstStyle/>
          <a:p>
            <a:pPr algn="ctr"/>
            <a:r>
              <a:rPr lang="zh-CN" altLang="en-US" sz="2000" b="1" dirty="0">
                <a:latin typeface="方正大黑简体" panose="03000509000000000000" charset="-122"/>
                <a:ea typeface="方正大黑简体" panose="03000509000000000000" charset="-122"/>
                <a:sym typeface="+mn-ea"/>
              </a:rPr>
              <a:t>舵机案例的效果视频</a:t>
            </a:r>
            <a:endParaRPr lang="zh-CN" altLang="en-US" sz="2000" b="1" i="0" dirty="0">
              <a:latin typeface="方正大黑简体" panose="03000509000000000000" charset="-122"/>
              <a:ea typeface="方正大黑简体" panose="03000509000000000000" charset="-122"/>
              <a:sym typeface="+mn-ea"/>
            </a:endParaRPr>
          </a:p>
        </p:txBody>
      </p:sp>
      <p:sp>
        <p:nvSpPr>
          <p:cNvPr id="5" name="文本框 4">
            <a:extLst>
              <a:ext uri="{FF2B5EF4-FFF2-40B4-BE49-F238E27FC236}">
                <a16:creationId xmlns:a16="http://schemas.microsoft.com/office/drawing/2014/main" id="{48C9BB10-299E-47A8-B9EF-4F65935FB232}"/>
              </a:ext>
            </a:extLst>
          </p:cNvPr>
          <p:cNvSpPr txBox="1"/>
          <p:nvPr/>
        </p:nvSpPr>
        <p:spPr>
          <a:xfrm>
            <a:off x="3599892" y="2067694"/>
            <a:ext cx="1944216" cy="584775"/>
          </a:xfrm>
          <a:prstGeom prst="rect">
            <a:avLst/>
          </a:prstGeom>
          <a:noFill/>
        </p:spPr>
        <p:txBody>
          <a:bodyPr wrap="square" rtlCol="0" anchor="t">
            <a:spAutoFit/>
          </a:bodyPr>
          <a:lstStyle/>
          <a:p>
            <a:pPr algn="ctr"/>
            <a:r>
              <a:rPr lang="zh-CN" altLang="en-US" sz="3200" b="1" i="0" dirty="0">
                <a:latin typeface="方正大黑简体" panose="03000509000000000000" charset="-122"/>
                <a:ea typeface="方正大黑简体" panose="03000509000000000000" charset="-122"/>
                <a:sym typeface="+mn-ea"/>
              </a:rPr>
              <a:t>演     示</a:t>
            </a:r>
          </a:p>
        </p:txBody>
      </p:sp>
    </p:spTree>
    <p:extLst>
      <p:ext uri="{BB962C8B-B14F-4D97-AF65-F5344CB8AC3E}">
        <p14:creationId xmlns:p14="http://schemas.microsoft.com/office/powerpoint/2010/main" val="276229267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4" name="文本框 3">
            <a:extLst>
              <a:ext uri="{FF2B5EF4-FFF2-40B4-BE49-F238E27FC236}">
                <a16:creationId xmlns:a16="http://schemas.microsoft.com/office/drawing/2014/main" id="{4015A0DA-E327-45B8-81D0-C26343FF583A}"/>
              </a:ext>
            </a:extLst>
          </p:cNvPr>
          <p:cNvSpPr txBox="1"/>
          <p:nvPr/>
        </p:nvSpPr>
        <p:spPr>
          <a:xfrm>
            <a:off x="2555776" y="592124"/>
            <a:ext cx="3886200" cy="584775"/>
          </a:xfrm>
          <a:prstGeom prst="rect">
            <a:avLst/>
          </a:prstGeom>
          <a:noFill/>
        </p:spPr>
        <p:txBody>
          <a:bodyPr wrap="square" rtlCol="0" anchor="t">
            <a:spAutoFit/>
          </a:bodyPr>
          <a:lstStyle/>
          <a:p>
            <a:pPr algn="ctr"/>
            <a:r>
              <a:rPr lang="zh-CN" altLang="en-US" sz="3200" b="1" dirty="0">
                <a:latin typeface="方正大黑简体" panose="03000509000000000000" charset="-122"/>
                <a:ea typeface="方正大黑简体" panose="03000509000000000000" charset="-122"/>
                <a:sym typeface="+mn-ea"/>
              </a:rPr>
              <a:t>课后作业布置</a:t>
            </a:r>
            <a:endParaRPr lang="zh-CN" altLang="en-US" sz="3200" b="1" i="0" dirty="0">
              <a:latin typeface="方正大黑简体" panose="03000509000000000000" charset="-122"/>
              <a:ea typeface="方正大黑简体" panose="03000509000000000000" charset="-122"/>
              <a:sym typeface="+mn-ea"/>
            </a:endParaRPr>
          </a:p>
        </p:txBody>
      </p:sp>
      <p:sp>
        <p:nvSpPr>
          <p:cNvPr id="5" name="矩形 4">
            <a:extLst>
              <a:ext uri="{FF2B5EF4-FFF2-40B4-BE49-F238E27FC236}">
                <a16:creationId xmlns:a16="http://schemas.microsoft.com/office/drawing/2014/main" id="{5F8139AA-981E-4573-852C-AF93B50591FC}"/>
              </a:ext>
            </a:extLst>
          </p:cNvPr>
          <p:cNvSpPr/>
          <p:nvPr/>
        </p:nvSpPr>
        <p:spPr>
          <a:xfrm>
            <a:off x="755576" y="1347614"/>
            <a:ext cx="8046894" cy="2911374"/>
          </a:xfrm>
          <a:prstGeom prst="rect">
            <a:avLst/>
          </a:prstGeom>
        </p:spPr>
        <p:txBody>
          <a:bodyPr wrap="square">
            <a:spAutoFit/>
          </a:bodyPr>
          <a:lstStyle/>
          <a:p>
            <a:pPr>
              <a:lnSpc>
                <a:spcPts val="4500"/>
              </a:lnSpc>
            </a:pPr>
            <a:r>
              <a:rPr lang="zh-CN" altLang="en-US" sz="2800" b="1" dirty="0">
                <a:solidFill>
                  <a:srgbClr val="333333"/>
                </a:solidFill>
                <a:latin typeface="Helvetica Neue"/>
              </a:rPr>
              <a:t>请编写一段程序实现以下功能：</a:t>
            </a:r>
            <a:endParaRPr lang="en-US" altLang="zh-CN" sz="2800" b="1" dirty="0">
              <a:solidFill>
                <a:srgbClr val="333333"/>
              </a:solidFill>
              <a:latin typeface="Helvetica Neue"/>
            </a:endParaRPr>
          </a:p>
          <a:p>
            <a:pPr>
              <a:lnSpc>
                <a:spcPts val="4500"/>
              </a:lnSpc>
            </a:pPr>
            <a:r>
              <a:rPr lang="en-US" altLang="zh-CN" sz="2800" b="1" dirty="0">
                <a:solidFill>
                  <a:srgbClr val="333333"/>
                </a:solidFill>
                <a:latin typeface="Helvetica Neue"/>
              </a:rPr>
              <a:t>1</a:t>
            </a:r>
            <a:r>
              <a:rPr lang="zh-CN" altLang="en-US" sz="2800" b="1" dirty="0">
                <a:solidFill>
                  <a:srgbClr val="333333"/>
                </a:solidFill>
                <a:latin typeface="Helvetica Neue"/>
              </a:rPr>
              <a:t>、学习数码管显示功能程序的编写。</a:t>
            </a:r>
            <a:endParaRPr lang="en-US" altLang="zh-CN" sz="2800" b="1" dirty="0">
              <a:solidFill>
                <a:srgbClr val="333333"/>
              </a:solidFill>
              <a:latin typeface="Helvetica Neue"/>
            </a:endParaRPr>
          </a:p>
          <a:p>
            <a:pPr>
              <a:lnSpc>
                <a:spcPts val="4500"/>
              </a:lnSpc>
            </a:pPr>
            <a:r>
              <a:rPr lang="en-US" altLang="zh-CN" sz="2800" b="1" dirty="0">
                <a:solidFill>
                  <a:srgbClr val="333333"/>
                </a:solidFill>
                <a:latin typeface="Helvetica Neue"/>
              </a:rPr>
              <a:t>2</a:t>
            </a:r>
            <a:r>
              <a:rPr lang="zh-CN" altLang="en-US" sz="2800" b="1" dirty="0">
                <a:solidFill>
                  <a:srgbClr val="333333"/>
                </a:solidFill>
                <a:latin typeface="Helvetica Neue"/>
              </a:rPr>
              <a:t>、学习</a:t>
            </a:r>
            <a:r>
              <a:rPr lang="en-US" altLang="zh-CN" sz="2800" b="1" dirty="0">
                <a:solidFill>
                  <a:srgbClr val="333333"/>
                </a:solidFill>
                <a:latin typeface="Helvetica Neue"/>
              </a:rPr>
              <a:t>LCD1602</a:t>
            </a:r>
            <a:r>
              <a:rPr lang="zh-CN" altLang="en-US" sz="2800" b="1" dirty="0">
                <a:solidFill>
                  <a:srgbClr val="333333"/>
                </a:solidFill>
                <a:latin typeface="Helvetica Neue"/>
              </a:rPr>
              <a:t>或者更高显示屏的显示功能程序的编写。</a:t>
            </a:r>
            <a:endParaRPr lang="en-US" altLang="zh-CN" sz="2800" b="1" dirty="0">
              <a:solidFill>
                <a:srgbClr val="333333"/>
              </a:solidFill>
              <a:latin typeface="Helvetica Neue"/>
            </a:endParaRPr>
          </a:p>
          <a:p>
            <a:pPr>
              <a:lnSpc>
                <a:spcPts val="4500"/>
              </a:lnSpc>
            </a:pPr>
            <a:r>
              <a:rPr lang="en-US" altLang="zh-CN" sz="2800" b="1" dirty="0">
                <a:solidFill>
                  <a:srgbClr val="333333"/>
                </a:solidFill>
                <a:latin typeface="Helvetica Neue"/>
              </a:rPr>
              <a:t>3</a:t>
            </a:r>
            <a:r>
              <a:rPr lang="zh-CN" altLang="en-US" sz="2800" b="1" dirty="0">
                <a:solidFill>
                  <a:srgbClr val="333333"/>
                </a:solidFill>
                <a:latin typeface="Helvetica Neue"/>
              </a:rPr>
              <a:t>、用变阻器来调节风扇的转速。</a:t>
            </a:r>
            <a:endParaRPr lang="en-US" altLang="zh-CN" sz="2800" b="1" dirty="0">
              <a:solidFill>
                <a:srgbClr val="333333"/>
              </a:solidFill>
              <a:latin typeface="Helvetica Neue"/>
            </a:endParaRPr>
          </a:p>
        </p:txBody>
      </p:sp>
      <p:sp>
        <p:nvSpPr>
          <p:cNvPr id="6" name="文本框 5">
            <a:extLst>
              <a:ext uri="{FF2B5EF4-FFF2-40B4-BE49-F238E27FC236}">
                <a16:creationId xmlns:a16="http://schemas.microsoft.com/office/drawing/2014/main" id="{9349C80B-3D50-4DD1-A052-00D20F98D3FD}"/>
              </a:ext>
            </a:extLst>
          </p:cNvPr>
          <p:cNvSpPr txBox="1"/>
          <p:nvPr/>
        </p:nvSpPr>
        <p:spPr>
          <a:xfrm>
            <a:off x="8172400" y="4542609"/>
            <a:ext cx="943722" cy="584775"/>
          </a:xfrm>
          <a:prstGeom prst="rect">
            <a:avLst/>
          </a:prstGeom>
          <a:noFill/>
        </p:spPr>
        <p:txBody>
          <a:bodyPr wrap="square" rtlCol="0" anchor="t">
            <a:spAutoFit/>
          </a:bodyPr>
          <a:lstStyle/>
          <a:p>
            <a:pPr algn="ctr"/>
            <a:r>
              <a:rPr lang="en-US" altLang="zh-CN" sz="3200" b="1" i="0" dirty="0">
                <a:latin typeface="方正大黑简体" panose="03000509000000000000" charset="-122"/>
                <a:ea typeface="方正大黑简体" panose="03000509000000000000" charset="-122"/>
                <a:sym typeface="+mn-ea"/>
              </a:rPr>
              <a:t>55</a:t>
            </a:r>
            <a:endParaRPr lang="zh-CN" altLang="en-US" sz="3200" b="1" i="0" dirty="0">
              <a:latin typeface="方正大黑简体" panose="03000509000000000000" charset="-122"/>
              <a:ea typeface="方正大黑简体" panose="03000509000000000000" charset="-122"/>
              <a:sym typeface="+mn-ea"/>
            </a:endParaRPr>
          </a:p>
        </p:txBody>
      </p:sp>
    </p:spTree>
    <p:extLst>
      <p:ext uri="{BB962C8B-B14F-4D97-AF65-F5344CB8AC3E}">
        <p14:creationId xmlns:p14="http://schemas.microsoft.com/office/powerpoint/2010/main" val="262851486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B5D5B084-D538-47B1-84FD-231CC275B508}"/>
              </a:ext>
            </a:extLst>
          </p:cNvPr>
          <p:cNvSpPr txBox="1"/>
          <p:nvPr/>
        </p:nvSpPr>
        <p:spPr>
          <a:xfrm>
            <a:off x="5004048" y="4475"/>
            <a:ext cx="4076199"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Mega</a:t>
            </a:r>
            <a:endParaRPr lang="zh-CN" altLang="en-US" sz="3200" b="1" i="0" dirty="0">
              <a:latin typeface="方正大黑简体" panose="03000509000000000000" charset="-122"/>
              <a:ea typeface="方正大黑简体" panose="03000509000000000000" charset="-122"/>
              <a:sym typeface="+mn-ea"/>
            </a:endParaRPr>
          </a:p>
        </p:txBody>
      </p:sp>
      <p:pic>
        <p:nvPicPr>
          <p:cNvPr id="6" name="图片 5">
            <a:extLst>
              <a:ext uri="{FF2B5EF4-FFF2-40B4-BE49-F238E27FC236}">
                <a16:creationId xmlns:a16="http://schemas.microsoft.com/office/drawing/2014/main" id="{1D439AAA-6AF6-4F02-A31F-265E018F8BFD}"/>
              </a:ext>
            </a:extLst>
          </p:cNvPr>
          <p:cNvPicPr>
            <a:picLocks noChangeAspect="1"/>
          </p:cNvPicPr>
          <p:nvPr/>
        </p:nvPicPr>
        <p:blipFill>
          <a:blip r:embed="rId4"/>
          <a:stretch>
            <a:fillRect/>
          </a:stretch>
        </p:blipFill>
        <p:spPr>
          <a:xfrm>
            <a:off x="157783" y="929938"/>
            <a:ext cx="4414217" cy="2462014"/>
          </a:xfrm>
          <a:prstGeom prst="rect">
            <a:avLst/>
          </a:prstGeom>
        </p:spPr>
      </p:pic>
      <p:sp>
        <p:nvSpPr>
          <p:cNvPr id="8" name="文本框 7">
            <a:extLst>
              <a:ext uri="{FF2B5EF4-FFF2-40B4-BE49-F238E27FC236}">
                <a16:creationId xmlns:a16="http://schemas.microsoft.com/office/drawing/2014/main" id="{C1C1F1CF-5AC9-45AD-BB32-A14CEBADA052}"/>
              </a:ext>
            </a:extLst>
          </p:cNvPr>
          <p:cNvSpPr txBox="1"/>
          <p:nvPr/>
        </p:nvSpPr>
        <p:spPr>
          <a:xfrm>
            <a:off x="683568" y="3651870"/>
            <a:ext cx="3816424" cy="1015663"/>
          </a:xfrm>
          <a:prstGeom prst="rect">
            <a:avLst/>
          </a:prstGeom>
          <a:noFill/>
        </p:spPr>
        <p:txBody>
          <a:bodyPr wrap="square" rtlCol="0" anchor="t">
            <a:spAutoFit/>
          </a:bodyPr>
          <a:lstStyle/>
          <a:p>
            <a:r>
              <a:rPr lang="zh-CN" altLang="en-US" sz="2000" b="1" dirty="0">
                <a:latin typeface="方正大黑简体" panose="03000509000000000000" charset="-122"/>
                <a:ea typeface="方正大黑简体" panose="03000509000000000000" charset="-122"/>
                <a:sym typeface="+mn-ea"/>
              </a:rPr>
              <a:t>“</a:t>
            </a:r>
            <a:r>
              <a:rPr lang="en-US" altLang="zh-CN" sz="2000" b="1" dirty="0">
                <a:latin typeface="方正大黑简体" panose="03000509000000000000" charset="-122"/>
                <a:ea typeface="方正大黑简体" panose="03000509000000000000" charset="-122"/>
                <a:sym typeface="+mn-ea"/>
              </a:rPr>
              <a:t>Mega</a:t>
            </a:r>
            <a:r>
              <a:rPr lang="zh-CN" altLang="en-US" sz="2000" b="1" dirty="0">
                <a:latin typeface="方正大黑简体" panose="03000509000000000000" charset="-122"/>
                <a:ea typeface="方正大黑简体" panose="03000509000000000000" charset="-122"/>
                <a:sym typeface="+mn-ea"/>
              </a:rPr>
              <a:t>”板，</a:t>
            </a:r>
            <a:r>
              <a:rPr lang="en-US" altLang="zh-CN" sz="2000" b="1" dirty="0">
                <a:latin typeface="方正大黑简体" panose="03000509000000000000" charset="-122"/>
                <a:ea typeface="方正大黑简体" panose="03000509000000000000" charset="-122"/>
                <a:sym typeface="+mn-ea"/>
              </a:rPr>
              <a:t>FLASH</a:t>
            </a:r>
            <a:r>
              <a:rPr lang="zh-CN" altLang="en-US" sz="2000" b="1" dirty="0">
                <a:latin typeface="方正大黑简体" panose="03000509000000000000" charset="-122"/>
                <a:ea typeface="方正大黑简体" panose="03000509000000000000" charset="-122"/>
                <a:sym typeface="+mn-ea"/>
              </a:rPr>
              <a:t>空间大，</a:t>
            </a:r>
            <a:r>
              <a:rPr lang="en-US" altLang="zh-CN" sz="2000" b="1" dirty="0" err="1">
                <a:latin typeface="方正大黑简体" panose="03000509000000000000" charset="-122"/>
                <a:ea typeface="方正大黑简体" panose="03000509000000000000" charset="-122"/>
                <a:sym typeface="+mn-ea"/>
              </a:rPr>
              <a:t>io</a:t>
            </a:r>
            <a:r>
              <a:rPr lang="zh-CN" altLang="en-US" sz="2000" b="1" dirty="0">
                <a:latin typeface="方正大黑简体" panose="03000509000000000000" charset="-122"/>
                <a:ea typeface="方正大黑简体" panose="03000509000000000000" charset="-122"/>
                <a:sym typeface="+mn-ea"/>
              </a:rPr>
              <a:t>多，硬串口多，适合做物联网项目等</a:t>
            </a:r>
            <a:endParaRPr lang="zh-CN" altLang="en-US" sz="2000" b="1" i="0" dirty="0">
              <a:latin typeface="方正大黑简体" panose="03000509000000000000" charset="-122"/>
              <a:ea typeface="方正大黑简体" panose="03000509000000000000" charset="-122"/>
              <a:sym typeface="+mn-ea"/>
            </a:endParaRPr>
          </a:p>
        </p:txBody>
      </p:sp>
      <p:pic>
        <p:nvPicPr>
          <p:cNvPr id="7" name="图片 6">
            <a:extLst>
              <a:ext uri="{FF2B5EF4-FFF2-40B4-BE49-F238E27FC236}">
                <a16:creationId xmlns:a16="http://schemas.microsoft.com/office/drawing/2014/main" id="{C47FEE0B-D0BD-492F-A5AC-9B35282CE4AE}"/>
              </a:ext>
            </a:extLst>
          </p:cNvPr>
          <p:cNvPicPr>
            <a:picLocks noChangeAspect="1"/>
          </p:cNvPicPr>
          <p:nvPr/>
        </p:nvPicPr>
        <p:blipFill>
          <a:blip r:embed="rId5"/>
          <a:stretch>
            <a:fillRect/>
          </a:stretch>
        </p:blipFill>
        <p:spPr>
          <a:xfrm>
            <a:off x="4874582" y="771550"/>
            <a:ext cx="3989641" cy="3815381"/>
          </a:xfrm>
          <a:prstGeom prst="rect">
            <a:avLst/>
          </a:prstGeom>
        </p:spPr>
      </p:pic>
    </p:spTree>
    <p:extLst>
      <p:ext uri="{BB962C8B-B14F-4D97-AF65-F5344CB8AC3E}">
        <p14:creationId xmlns:p14="http://schemas.microsoft.com/office/powerpoint/2010/main" val="388312015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2" name="图片 1">
            <a:extLst>
              <a:ext uri="{FF2B5EF4-FFF2-40B4-BE49-F238E27FC236}">
                <a16:creationId xmlns:a16="http://schemas.microsoft.com/office/drawing/2014/main" id="{282EF70F-96BD-4D4B-A51C-62FE187C839E}"/>
              </a:ext>
            </a:extLst>
          </p:cNvPr>
          <p:cNvPicPr>
            <a:picLocks noChangeAspect="1"/>
          </p:cNvPicPr>
          <p:nvPr/>
        </p:nvPicPr>
        <p:blipFill>
          <a:blip r:embed="rId4"/>
          <a:stretch>
            <a:fillRect/>
          </a:stretch>
        </p:blipFill>
        <p:spPr>
          <a:xfrm>
            <a:off x="1619672" y="786026"/>
            <a:ext cx="5395381" cy="3938373"/>
          </a:xfrm>
          <a:prstGeom prst="rect">
            <a:avLst/>
          </a:prstGeom>
        </p:spPr>
      </p:pic>
    </p:spTree>
    <p:extLst>
      <p:ext uri="{BB962C8B-B14F-4D97-AF65-F5344CB8AC3E}">
        <p14:creationId xmlns:p14="http://schemas.microsoft.com/office/powerpoint/2010/main" val="72261463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E008BB82-326D-4F6A-B773-AECBC6383433}"/>
              </a:ext>
            </a:extLst>
          </p:cNvPr>
          <p:cNvPicPr>
            <a:picLocks noChangeAspect="1"/>
          </p:cNvPicPr>
          <p:nvPr/>
        </p:nvPicPr>
        <p:blipFill>
          <a:blip r:embed="rId4"/>
          <a:stretch>
            <a:fillRect/>
          </a:stretch>
        </p:blipFill>
        <p:spPr>
          <a:xfrm>
            <a:off x="1538518" y="987574"/>
            <a:ext cx="6066964" cy="3275087"/>
          </a:xfrm>
          <a:prstGeom prst="rect">
            <a:avLst/>
          </a:prstGeom>
        </p:spPr>
      </p:pic>
    </p:spTree>
    <p:extLst>
      <p:ext uri="{BB962C8B-B14F-4D97-AF65-F5344CB8AC3E}">
        <p14:creationId xmlns:p14="http://schemas.microsoft.com/office/powerpoint/2010/main" val="244053160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内容占位符 59"/>
          <p:cNvPicPr>
            <a:picLocks noGrp="1" noChangeAspect="1"/>
          </p:cNvPicPr>
          <p:nvPr>
            <p:ph sz="half" idx="1"/>
          </p:nvPr>
        </p:nvPicPr>
        <p:blipFill>
          <a:blip r:embed="rId3"/>
          <a:stretch>
            <a:fillRect/>
          </a:stretch>
        </p:blipFill>
        <p:spPr>
          <a:xfrm>
            <a:off x="55563" y="87313"/>
            <a:ext cx="3886200" cy="419100"/>
          </a:xfrm>
        </p:spPr>
      </p:pic>
      <p:sp>
        <p:nvSpPr>
          <p:cNvPr id="3" name="文本框 2">
            <a:extLst>
              <a:ext uri="{FF2B5EF4-FFF2-40B4-BE49-F238E27FC236}">
                <a16:creationId xmlns:a16="http://schemas.microsoft.com/office/drawing/2014/main" id="{52D19A4D-DA60-4555-8D3E-5DF3A3795685}"/>
              </a:ext>
            </a:extLst>
          </p:cNvPr>
          <p:cNvSpPr txBox="1"/>
          <p:nvPr/>
        </p:nvSpPr>
        <p:spPr>
          <a:xfrm>
            <a:off x="5148064" y="4475"/>
            <a:ext cx="3932183" cy="584775"/>
          </a:xfrm>
          <a:prstGeom prst="rect">
            <a:avLst/>
          </a:prstGeom>
          <a:noFill/>
        </p:spPr>
        <p:txBody>
          <a:bodyPr wrap="square" rtlCol="0" anchor="t">
            <a:spAutoFit/>
          </a:bodyPr>
          <a:lstStyle/>
          <a:p>
            <a:pPr algn="ctr"/>
            <a:r>
              <a:rPr lang="en-US" altLang="zh-CN" sz="3200" b="1" dirty="0">
                <a:latin typeface="方正大黑简体" panose="03000509000000000000" charset="-122"/>
                <a:ea typeface="方正大黑简体" panose="03000509000000000000" charset="-122"/>
                <a:sym typeface="+mn-ea"/>
              </a:rPr>
              <a:t>Arduino</a:t>
            </a:r>
            <a:r>
              <a:rPr lang="zh-CN" altLang="en-US" sz="3200" b="1" dirty="0">
                <a:latin typeface="方正大黑简体" panose="03000509000000000000" charset="-122"/>
                <a:ea typeface="方正大黑简体" panose="03000509000000000000" charset="-122"/>
                <a:sym typeface="+mn-ea"/>
              </a:rPr>
              <a:t> </a:t>
            </a:r>
            <a:r>
              <a:rPr lang="en-US" altLang="zh-CN" sz="3200" b="1" dirty="0">
                <a:latin typeface="方正大黑简体" panose="03000509000000000000" charset="-122"/>
                <a:ea typeface="方正大黑简体" panose="03000509000000000000" charset="-122"/>
                <a:sym typeface="+mn-ea"/>
              </a:rPr>
              <a:t>Uno </a:t>
            </a:r>
            <a:r>
              <a:rPr lang="zh-CN" altLang="en-US" sz="3200" b="1" dirty="0">
                <a:latin typeface="方正大黑简体" panose="03000509000000000000" charset="-122"/>
                <a:ea typeface="方正大黑简体" panose="03000509000000000000" charset="-122"/>
                <a:sym typeface="+mn-ea"/>
              </a:rPr>
              <a:t>系统</a:t>
            </a:r>
            <a:endParaRPr lang="zh-CN" altLang="en-US" sz="3200" b="1" i="0" dirty="0">
              <a:latin typeface="方正大黑简体" panose="03000509000000000000" charset="-122"/>
              <a:ea typeface="方正大黑简体" panose="03000509000000000000" charset="-122"/>
              <a:sym typeface="+mn-ea"/>
            </a:endParaRPr>
          </a:p>
        </p:txBody>
      </p:sp>
      <p:pic>
        <p:nvPicPr>
          <p:cNvPr id="4" name="图片 3">
            <a:extLst>
              <a:ext uri="{FF2B5EF4-FFF2-40B4-BE49-F238E27FC236}">
                <a16:creationId xmlns:a16="http://schemas.microsoft.com/office/drawing/2014/main" id="{AC0CEDFF-BC36-4DA4-B4C9-ACE140736D45}"/>
              </a:ext>
            </a:extLst>
          </p:cNvPr>
          <p:cNvPicPr>
            <a:picLocks noChangeAspect="1"/>
          </p:cNvPicPr>
          <p:nvPr/>
        </p:nvPicPr>
        <p:blipFill>
          <a:blip r:embed="rId4"/>
          <a:stretch>
            <a:fillRect/>
          </a:stretch>
        </p:blipFill>
        <p:spPr>
          <a:xfrm>
            <a:off x="1331515" y="843558"/>
            <a:ext cx="6480969" cy="3953613"/>
          </a:xfrm>
          <a:prstGeom prst="rect">
            <a:avLst/>
          </a:prstGeom>
        </p:spPr>
      </p:pic>
    </p:spTree>
    <p:extLst>
      <p:ext uri="{BB962C8B-B14F-4D97-AF65-F5344CB8AC3E}">
        <p14:creationId xmlns:p14="http://schemas.microsoft.com/office/powerpoint/2010/main" val="3664924609"/>
      </p:ext>
    </p:extLst>
  </p:cSld>
  <p:clrMapOvr>
    <a:masterClrMapping/>
  </p:clrMapOvr>
  <p:transition spd="slow"/>
</p:sld>
</file>

<file path=ppt/theme/theme1.xml><?xml version="1.0" encoding="utf-8"?>
<a:theme xmlns:a="http://schemas.openxmlformats.org/drawingml/2006/main" name="Nordri Tools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A000120150318A02KPBG</Template>
  <TotalTime>9786</TotalTime>
  <Words>4400</Words>
  <Application>Microsoft Office PowerPoint</Application>
  <PresentationFormat>全屏显示(16:9)</PresentationFormat>
  <Paragraphs>437</Paragraphs>
  <Slides>54</Slides>
  <Notes>54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54</vt:i4>
      </vt:variant>
    </vt:vector>
  </HeadingPairs>
  <TitlesOfParts>
    <vt:vector size="64" baseType="lpstr">
      <vt:lpstr>Helvetica Neue</vt:lpstr>
      <vt:lpstr>等线</vt:lpstr>
      <vt:lpstr>等线 Light</vt:lpstr>
      <vt:lpstr>方正大黑简体</vt:lpstr>
      <vt:lpstr>黑体</vt:lpstr>
      <vt:lpstr>微软雅黑</vt:lpstr>
      <vt:lpstr>Arial</vt:lpstr>
      <vt:lpstr>Calibri</vt:lpstr>
      <vt:lpstr>Nordri ToolsTheme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https://dxpu.taobao.com/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精美PPT</dc:creator>
  <cp:keywords>www.51pptmoban.com</cp:keywords>
  <dc:description>大侠素材铺_x000d__x000d__x000d__x000d__x000d__x000d__x000d__x000d__x000d__x000d__x000d__x000d__x000d__x000d__x000d__x000d__x000d__x000d__x000d__x000d__x000d__x000d__x000d__x000d__x000d__x000d__x000d_
淘宝店：https://dxpu.taobao.com/</dc:description>
  <cp:lastModifiedBy>Duan Fubin</cp:lastModifiedBy>
  <cp:revision>564</cp:revision>
  <dcterms:created xsi:type="dcterms:W3CDTF">2014-12-11T07:20:00Z</dcterms:created>
  <dcterms:modified xsi:type="dcterms:W3CDTF">2020-04-17T17:05:45Z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y fmtid="{D5CDD505-2E9C-101B-9397-08002B2CF9AE}" pid="3" name="KSORubyTemplateID">
    <vt:lpwstr>2</vt:lpwstr>
  </property>
</Properties>
</file>